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Lst>
  <p:sldSz cx="9144000" cy="5143500" type="screen16x9"/>
  <p:notesSz cx="6858000" cy="9144000"/>
  <p:embeddedFontLst>
    <p:embeddedFont>
      <p:font typeface="Lato" panose="02000000000000000000" pitchFamily="2" charset="0"/>
      <p:regular r:id="rId103"/>
      <p:bold r:id="rId104"/>
      <p:italic r:id="rId105"/>
      <p:boldItalic r:id="rId106"/>
    </p:embeddedFont>
    <p:embeddedFont>
      <p:font typeface="Lexend Thin" pitchFamily="2" charset="0"/>
      <p:regular r:id="rId107"/>
      <p:bold r:id="rId108"/>
    </p:embeddedFont>
    <p:embeddedFont>
      <p:font typeface="Playfair Display" pitchFamily="2" charset="0"/>
      <p:regular r:id="rId109"/>
      <p:bold r:id="rId110"/>
      <p:italic r:id="rId111"/>
      <p:boldItalic r:id="rId112"/>
    </p:embeddedFont>
    <p:embeddedFont>
      <p:font typeface="Roboto" panose="02000000000000000000" pitchFamily="2"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D82499-6CD7-4498-9961-08987DCEDBA2}">
  <a:tblStyle styleId="{3BD82499-6CD7-4498-9961-08987DCEDB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 /><Relationship Id="rId117" Type="http://schemas.openxmlformats.org/officeDocument/2006/relationships/presProps" Target="presProps.xml" /><Relationship Id="rId21" Type="http://schemas.openxmlformats.org/officeDocument/2006/relationships/slide" Target="slides/slide19.xml" /><Relationship Id="rId42" Type="http://schemas.openxmlformats.org/officeDocument/2006/relationships/slide" Target="slides/slide40.xml" /><Relationship Id="rId47" Type="http://schemas.openxmlformats.org/officeDocument/2006/relationships/slide" Target="slides/slide45.xml" /><Relationship Id="rId63" Type="http://schemas.openxmlformats.org/officeDocument/2006/relationships/slide" Target="slides/slide61.xml" /><Relationship Id="rId68" Type="http://schemas.openxmlformats.org/officeDocument/2006/relationships/slide" Target="slides/slide66.xml" /><Relationship Id="rId84" Type="http://schemas.openxmlformats.org/officeDocument/2006/relationships/slide" Target="slides/slide82.xml" /><Relationship Id="rId89" Type="http://schemas.openxmlformats.org/officeDocument/2006/relationships/slide" Target="slides/slide87.xml" /><Relationship Id="rId112" Type="http://schemas.openxmlformats.org/officeDocument/2006/relationships/font" Target="fonts/font10.fntdata" /><Relationship Id="rId16" Type="http://schemas.openxmlformats.org/officeDocument/2006/relationships/slide" Target="slides/slide14.xml" /><Relationship Id="rId107" Type="http://schemas.openxmlformats.org/officeDocument/2006/relationships/font" Target="fonts/font5.fntdata"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slide" Target="slides/slide64.xml" /><Relationship Id="rId74" Type="http://schemas.openxmlformats.org/officeDocument/2006/relationships/slide" Target="slides/slide72.xml" /><Relationship Id="rId79" Type="http://schemas.openxmlformats.org/officeDocument/2006/relationships/slide" Target="slides/slide77.xml" /><Relationship Id="rId87" Type="http://schemas.openxmlformats.org/officeDocument/2006/relationships/slide" Target="slides/slide85.xml" /><Relationship Id="rId102" Type="http://schemas.openxmlformats.org/officeDocument/2006/relationships/notesMaster" Target="notesMasters/notesMaster1.xml" /><Relationship Id="rId110" Type="http://schemas.openxmlformats.org/officeDocument/2006/relationships/font" Target="fonts/font8.fntdata" /><Relationship Id="rId115" Type="http://schemas.openxmlformats.org/officeDocument/2006/relationships/font" Target="fonts/font13.fntdata" /><Relationship Id="rId5" Type="http://schemas.openxmlformats.org/officeDocument/2006/relationships/slide" Target="slides/slide3.xml" /><Relationship Id="rId61" Type="http://schemas.openxmlformats.org/officeDocument/2006/relationships/slide" Target="slides/slide59.xml" /><Relationship Id="rId82" Type="http://schemas.openxmlformats.org/officeDocument/2006/relationships/slide" Target="slides/slide80.xml" /><Relationship Id="rId90" Type="http://schemas.openxmlformats.org/officeDocument/2006/relationships/slide" Target="slides/slide88.xml" /><Relationship Id="rId95" Type="http://schemas.openxmlformats.org/officeDocument/2006/relationships/slide" Target="slides/slide93.xml" /><Relationship Id="rId19" Type="http://schemas.openxmlformats.org/officeDocument/2006/relationships/slide" Target="slides/slide1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slide" Target="slides/slide67.xml" /><Relationship Id="rId77" Type="http://schemas.openxmlformats.org/officeDocument/2006/relationships/slide" Target="slides/slide75.xml" /><Relationship Id="rId100" Type="http://schemas.openxmlformats.org/officeDocument/2006/relationships/slide" Target="slides/slide98.xml" /><Relationship Id="rId105" Type="http://schemas.openxmlformats.org/officeDocument/2006/relationships/font" Target="fonts/font3.fntdata" /><Relationship Id="rId113" Type="http://schemas.openxmlformats.org/officeDocument/2006/relationships/font" Target="fonts/font11.fntdata" /><Relationship Id="rId118" Type="http://schemas.openxmlformats.org/officeDocument/2006/relationships/viewProps" Target="viewProps.xml" /><Relationship Id="rId8" Type="http://schemas.openxmlformats.org/officeDocument/2006/relationships/slide" Target="slides/slide6.xml" /><Relationship Id="rId51" Type="http://schemas.openxmlformats.org/officeDocument/2006/relationships/slide" Target="slides/slide49.xml" /><Relationship Id="rId72" Type="http://schemas.openxmlformats.org/officeDocument/2006/relationships/slide" Target="slides/slide70.xml" /><Relationship Id="rId80" Type="http://schemas.openxmlformats.org/officeDocument/2006/relationships/slide" Target="slides/slide78.xml" /><Relationship Id="rId85" Type="http://schemas.openxmlformats.org/officeDocument/2006/relationships/slide" Target="slides/slide83.xml" /><Relationship Id="rId93" Type="http://schemas.openxmlformats.org/officeDocument/2006/relationships/slide" Target="slides/slide91.xml" /><Relationship Id="rId98" Type="http://schemas.openxmlformats.org/officeDocument/2006/relationships/slide" Target="slides/slide96.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slide" Target="slides/slide65.xml" /><Relationship Id="rId103" Type="http://schemas.openxmlformats.org/officeDocument/2006/relationships/font" Target="fonts/font1.fntdata" /><Relationship Id="rId108" Type="http://schemas.openxmlformats.org/officeDocument/2006/relationships/font" Target="fonts/font6.fntdata" /><Relationship Id="rId116" Type="http://schemas.openxmlformats.org/officeDocument/2006/relationships/font" Target="fonts/font14.fntdata"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slide" Target="slides/slide68.xml" /><Relationship Id="rId75" Type="http://schemas.openxmlformats.org/officeDocument/2006/relationships/slide" Target="slides/slide73.xml" /><Relationship Id="rId83" Type="http://schemas.openxmlformats.org/officeDocument/2006/relationships/slide" Target="slides/slide81.xml" /><Relationship Id="rId88" Type="http://schemas.openxmlformats.org/officeDocument/2006/relationships/slide" Target="slides/slide86.xml" /><Relationship Id="rId91" Type="http://schemas.openxmlformats.org/officeDocument/2006/relationships/slide" Target="slides/slide89.xml" /><Relationship Id="rId96" Type="http://schemas.openxmlformats.org/officeDocument/2006/relationships/slide" Target="slides/slide94.xml" /><Relationship Id="rId111"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4.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106" Type="http://schemas.openxmlformats.org/officeDocument/2006/relationships/font" Target="fonts/font4.fntdata" /><Relationship Id="rId114" Type="http://schemas.openxmlformats.org/officeDocument/2006/relationships/font" Target="fonts/font12.fntdata" /><Relationship Id="rId119" Type="http://schemas.openxmlformats.org/officeDocument/2006/relationships/theme" Target="theme/theme1.xml" /><Relationship Id="rId10" Type="http://schemas.openxmlformats.org/officeDocument/2006/relationships/slide" Target="slides/slide8.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slide" Target="slides/slide63.xml" /><Relationship Id="rId73" Type="http://schemas.openxmlformats.org/officeDocument/2006/relationships/slide" Target="slides/slide71.xml" /><Relationship Id="rId78" Type="http://schemas.openxmlformats.org/officeDocument/2006/relationships/slide" Target="slides/slide76.xml" /><Relationship Id="rId81" Type="http://schemas.openxmlformats.org/officeDocument/2006/relationships/slide" Target="slides/slide79.xml" /><Relationship Id="rId86" Type="http://schemas.openxmlformats.org/officeDocument/2006/relationships/slide" Target="slides/slide84.xml" /><Relationship Id="rId94" Type="http://schemas.openxmlformats.org/officeDocument/2006/relationships/slide" Target="slides/slide92.xml" /><Relationship Id="rId99" Type="http://schemas.openxmlformats.org/officeDocument/2006/relationships/slide" Target="slides/slide97.xml" /><Relationship Id="rId101" Type="http://schemas.openxmlformats.org/officeDocument/2006/relationships/slide" Target="slides/slide99.xml" /><Relationship Id="rId4" Type="http://schemas.openxmlformats.org/officeDocument/2006/relationships/slide" Target="slides/slide2.xml" /><Relationship Id="rId9" Type="http://schemas.openxmlformats.org/officeDocument/2006/relationships/slide" Target="slides/slide7.xml" /><Relationship Id="rId13" Type="http://schemas.openxmlformats.org/officeDocument/2006/relationships/slide" Target="slides/slide11.xml" /><Relationship Id="rId18" Type="http://schemas.openxmlformats.org/officeDocument/2006/relationships/slide" Target="slides/slide16.xml" /><Relationship Id="rId39" Type="http://schemas.openxmlformats.org/officeDocument/2006/relationships/slide" Target="slides/slide37.xml" /><Relationship Id="rId109" Type="http://schemas.openxmlformats.org/officeDocument/2006/relationships/font" Target="fonts/font7.fntdata" /><Relationship Id="rId34" Type="http://schemas.openxmlformats.org/officeDocument/2006/relationships/slide" Target="slides/slide32.xml" /><Relationship Id="rId50" Type="http://schemas.openxmlformats.org/officeDocument/2006/relationships/slide" Target="slides/slide48.xml" /><Relationship Id="rId55" Type="http://schemas.openxmlformats.org/officeDocument/2006/relationships/slide" Target="slides/slide53.xml" /><Relationship Id="rId76" Type="http://schemas.openxmlformats.org/officeDocument/2006/relationships/slide" Target="slides/slide74.xml" /><Relationship Id="rId97" Type="http://schemas.openxmlformats.org/officeDocument/2006/relationships/slide" Target="slides/slide95.xml" /><Relationship Id="rId104" Type="http://schemas.openxmlformats.org/officeDocument/2006/relationships/font" Target="fonts/font2.fntdata" /><Relationship Id="rId120" Type="http://schemas.openxmlformats.org/officeDocument/2006/relationships/tableStyles" Target="tableStyles.xml" /><Relationship Id="rId7" Type="http://schemas.openxmlformats.org/officeDocument/2006/relationships/slide" Target="slides/slide5.xml" /><Relationship Id="rId71" Type="http://schemas.openxmlformats.org/officeDocument/2006/relationships/slide" Target="slides/slide69.xml" /><Relationship Id="rId92" Type="http://schemas.openxmlformats.org/officeDocument/2006/relationships/slide" Target="slides/slide90.xml" /><Relationship Id="rId2" Type="http://schemas.openxmlformats.org/officeDocument/2006/relationships/slideMaster" Target="slideMasters/slideMaster2.xml" /><Relationship Id="rId29" Type="http://schemas.openxmlformats.org/officeDocument/2006/relationships/slide" Target="slides/slide2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560692c29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560692c29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5113861817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5113861817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66f40d1d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566f40d1d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566f40d1d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566f40d1d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566f40d1d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566f40d1d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566f40d1d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566f40d1d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511386181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51138618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5113861817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5113861817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5113861817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5113861817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2478815c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52478815c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560692c2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560692c2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9fcd4dfd0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9fcd4dfd0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566f40d1d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66f40d1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566f40d1d8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566f40d1d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66f40d1d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66f40d1d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566f40d1d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566f40d1d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560692c29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560692c29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52deba9f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52deba9f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52deba9f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52deba9f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52deba9f4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52deba9f4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7da9606df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7da9606df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5337c6721e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5337c6721e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2478815c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2478815c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5337c6721e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5337c6721e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5337c6721e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5337c6721e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5337c672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5337c67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eba9f4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eba9f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a837f512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a837f512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a837f5120a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a837f5120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9ff062737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9ff06273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a837f5120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a837f5120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58500cec4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58500cec4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8500cec4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58500cec4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7da9606df3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7da9606df3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a837f5120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a837f5120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a837f5120a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a837f5120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a837f5120a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a837f5120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a837f5120a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a837f5120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a837f5120a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a837f5120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a837f5120a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a837f5120a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a837f5120a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a837f5120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8500cec49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58500cec49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8c51783fb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8c51783fb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58500cec49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58500cec4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560692c29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560692c29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58500cec49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58500cec4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58500cec49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58500cec4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8500cec49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58500cec49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58500cec49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58500cec4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58500cec49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58500cec49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5337c6721e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5337c6721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5337c6721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5337c6721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5337c6721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5337c6721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337c6721e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5337c6721e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5337c6721e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5337c6721e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53e2bf14b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53e2bf14b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5337c6721e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5337c6721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5337c6721e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5337c6721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5337c6721e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5337c6721e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5337c6721e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5337c6721e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58500cec49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58500cec49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5337c6721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5337c6721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5337c6721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5337c6721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5337c6721e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5337c6721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5337c6721e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5337c6721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5337c6721e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5337c6721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5113861817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5113861817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5337c6721e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5337c6721e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5337c6721e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5337c6721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37c6721e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37c6721e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337c6721e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337c6721e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5337c6721e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5337c672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5337c6721e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5337c6721e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5113861817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5113861817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113861817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113861817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560692c29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560692c29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516a359033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516a359033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566f40d1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566f40d1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560692c29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560692c2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16a359033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16a359033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560692c29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560692c29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516a359033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516a35903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60692c29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560692c29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560692c29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560692c29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560692c29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560692c29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560692c297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560692c29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560692c297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560692c29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51738478c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51738478c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66f40d1d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566f40d1d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560692c297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560692c29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51738478c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51738478c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51738478c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51738478c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51738478c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51738478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56353515be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56353515b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51738478c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51738478c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51738478c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51738478c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51738478c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51738478c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56353515be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56353515b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58500cec49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58500cec4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14"/>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4"/>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89" name="Google Shape;89;p14"/>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lvl1pPr lvl="0" rtl="0">
              <a:spcBef>
                <a:spcPts val="100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0" name="Google Shape;90;p14"/>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0"/>
              </a:spcBef>
              <a:spcAft>
                <a:spcPts val="0"/>
              </a:spcAft>
              <a:buClr>
                <a:schemeClr val="accent6"/>
              </a:buClr>
              <a:buSzPts val="2400"/>
              <a:buNone/>
              <a:defRPr sz="2400">
                <a:solidFill>
                  <a:schemeClr val="accent6"/>
                </a:solidFill>
              </a:defRPr>
            </a:lvl2pPr>
            <a:lvl3pPr lvl="2" rtl="0">
              <a:lnSpc>
                <a:spcPct val="100000"/>
              </a:lnSpc>
              <a:spcBef>
                <a:spcPts val="0"/>
              </a:spcBef>
              <a:spcAft>
                <a:spcPts val="0"/>
              </a:spcAft>
              <a:buClr>
                <a:schemeClr val="accent6"/>
              </a:buClr>
              <a:buSzPts val="2400"/>
              <a:buNone/>
              <a:defRPr sz="2400">
                <a:solidFill>
                  <a:schemeClr val="accent6"/>
                </a:solidFill>
              </a:defRPr>
            </a:lvl3pPr>
            <a:lvl4pPr lvl="3" rtl="0">
              <a:lnSpc>
                <a:spcPct val="100000"/>
              </a:lnSpc>
              <a:spcBef>
                <a:spcPts val="0"/>
              </a:spcBef>
              <a:spcAft>
                <a:spcPts val="0"/>
              </a:spcAft>
              <a:buClr>
                <a:schemeClr val="accent6"/>
              </a:buClr>
              <a:buSzPts val="2400"/>
              <a:buNone/>
              <a:defRPr sz="2400">
                <a:solidFill>
                  <a:schemeClr val="accent6"/>
                </a:solidFill>
              </a:defRPr>
            </a:lvl4pPr>
            <a:lvl5pPr lvl="4" rtl="0">
              <a:lnSpc>
                <a:spcPct val="100000"/>
              </a:lnSpc>
              <a:spcBef>
                <a:spcPts val="0"/>
              </a:spcBef>
              <a:spcAft>
                <a:spcPts val="0"/>
              </a:spcAft>
              <a:buClr>
                <a:schemeClr val="accent6"/>
              </a:buClr>
              <a:buSzPts val="2400"/>
              <a:buNone/>
              <a:defRPr sz="2400">
                <a:solidFill>
                  <a:schemeClr val="accent6"/>
                </a:solidFill>
              </a:defRPr>
            </a:lvl5pPr>
            <a:lvl6pPr lvl="5" rtl="0">
              <a:lnSpc>
                <a:spcPct val="100000"/>
              </a:lnSpc>
              <a:spcBef>
                <a:spcPts val="0"/>
              </a:spcBef>
              <a:spcAft>
                <a:spcPts val="0"/>
              </a:spcAft>
              <a:buClr>
                <a:schemeClr val="accent6"/>
              </a:buClr>
              <a:buSzPts val="2400"/>
              <a:buNone/>
              <a:defRPr sz="2400">
                <a:solidFill>
                  <a:schemeClr val="accent6"/>
                </a:solidFill>
              </a:defRPr>
            </a:lvl6pPr>
            <a:lvl7pPr lvl="6" rtl="0">
              <a:lnSpc>
                <a:spcPct val="100000"/>
              </a:lnSpc>
              <a:spcBef>
                <a:spcPts val="0"/>
              </a:spcBef>
              <a:spcAft>
                <a:spcPts val="0"/>
              </a:spcAft>
              <a:buClr>
                <a:schemeClr val="accent6"/>
              </a:buClr>
              <a:buSzPts val="2400"/>
              <a:buNone/>
              <a:defRPr sz="2400">
                <a:solidFill>
                  <a:schemeClr val="accent6"/>
                </a:solidFill>
              </a:defRPr>
            </a:lvl7pPr>
            <a:lvl8pPr lvl="7" rtl="0">
              <a:lnSpc>
                <a:spcPct val="100000"/>
              </a:lnSpc>
              <a:spcBef>
                <a:spcPts val="0"/>
              </a:spcBef>
              <a:spcAft>
                <a:spcPts val="0"/>
              </a:spcAft>
              <a:buClr>
                <a:schemeClr val="accent6"/>
              </a:buClr>
              <a:buSzPts val="2400"/>
              <a:buNone/>
              <a:defRPr sz="2400">
                <a:solidFill>
                  <a:schemeClr val="accent6"/>
                </a:solidFill>
              </a:defRPr>
            </a:lvl8pPr>
            <a:lvl9pPr lvl="8" rtl="0">
              <a:lnSpc>
                <a:spcPct val="100000"/>
              </a:lnSpc>
              <a:spcBef>
                <a:spcPts val="0"/>
              </a:spcBef>
              <a:spcAft>
                <a:spcPts val="0"/>
              </a:spcAft>
              <a:buClr>
                <a:schemeClr val="accent6"/>
              </a:buClr>
              <a:buSzPts val="2400"/>
              <a:buNone/>
              <a:defRPr sz="2400">
                <a:solidFill>
                  <a:schemeClr val="accent6"/>
                </a:solidFill>
              </a:defRPr>
            </a:lvl9pPr>
          </a:lstStyle>
          <a:p>
            <a:endParaRPr/>
          </a:p>
        </p:txBody>
      </p:sp>
      <p:sp>
        <p:nvSpPr>
          <p:cNvPr id="91" name="Google Shape;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15"/>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16"/>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6"/>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100" name="Google Shape;100;p1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2" name="Google Shape;10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3"/>
        <p:cNvGrpSpPr/>
        <p:nvPr/>
      </p:nvGrpSpPr>
      <p:grpSpPr>
        <a:xfrm>
          <a:off x="0" y="0"/>
          <a:ext cx="0" cy="0"/>
          <a:chOff x="0" y="0"/>
          <a:chExt cx="0" cy="0"/>
        </a:xfrm>
      </p:grpSpPr>
      <p:cxnSp>
        <p:nvCxnSpPr>
          <p:cNvPr id="104" name="Google Shape;104;p17"/>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105" name="Google Shape;105;p17"/>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6" name="Google Shape;106;p17"/>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7" name="Google Shape;107;p17"/>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2"/>
        <p:cNvGrpSpPr/>
        <p:nvPr/>
      </p:nvGrpSpPr>
      <p:grpSpPr>
        <a:xfrm>
          <a:off x="0" y="0"/>
          <a:ext cx="0" cy="0"/>
          <a:chOff x="0" y="0"/>
          <a:chExt cx="0" cy="0"/>
        </a:xfrm>
      </p:grpSpPr>
      <p:cxnSp>
        <p:nvCxnSpPr>
          <p:cNvPr id="113" name="Google Shape;113;p19"/>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114" name="Google Shape;11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9"/>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6" name="Google Shape;11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20"/>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21" name="Google Shape;12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sp>
        <p:nvSpPr>
          <p:cNvPr id="123" name="Google Shape;123;p21"/>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25" name="Google Shape;125;p21"/>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6" name="Google Shape;126;p21"/>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2100"/>
              <a:buNone/>
              <a:defRPr sz="2100">
                <a:solidFill>
                  <a:schemeClr val="accent6"/>
                </a:solidFill>
              </a:defRPr>
            </a:lvl1pPr>
            <a:lvl2pPr lvl="1" algn="ctr" rtl="0">
              <a:lnSpc>
                <a:spcPct val="100000"/>
              </a:lnSpc>
              <a:spcBef>
                <a:spcPts val="0"/>
              </a:spcBef>
              <a:spcAft>
                <a:spcPts val="0"/>
              </a:spcAft>
              <a:buClr>
                <a:schemeClr val="accent6"/>
              </a:buClr>
              <a:buSzPts val="2100"/>
              <a:buNone/>
              <a:defRPr sz="2100">
                <a:solidFill>
                  <a:schemeClr val="accent6"/>
                </a:solidFill>
              </a:defRPr>
            </a:lvl2pPr>
            <a:lvl3pPr lvl="2" algn="ctr" rtl="0">
              <a:lnSpc>
                <a:spcPct val="100000"/>
              </a:lnSpc>
              <a:spcBef>
                <a:spcPts val="0"/>
              </a:spcBef>
              <a:spcAft>
                <a:spcPts val="0"/>
              </a:spcAft>
              <a:buClr>
                <a:schemeClr val="accent6"/>
              </a:buClr>
              <a:buSzPts val="2100"/>
              <a:buNone/>
              <a:defRPr sz="2100">
                <a:solidFill>
                  <a:schemeClr val="accent6"/>
                </a:solidFill>
              </a:defRPr>
            </a:lvl3pPr>
            <a:lvl4pPr lvl="3" algn="ctr" rtl="0">
              <a:lnSpc>
                <a:spcPct val="100000"/>
              </a:lnSpc>
              <a:spcBef>
                <a:spcPts val="0"/>
              </a:spcBef>
              <a:spcAft>
                <a:spcPts val="0"/>
              </a:spcAft>
              <a:buClr>
                <a:schemeClr val="accent6"/>
              </a:buClr>
              <a:buSzPts val="2100"/>
              <a:buNone/>
              <a:defRPr sz="2100">
                <a:solidFill>
                  <a:schemeClr val="accent6"/>
                </a:solidFill>
              </a:defRPr>
            </a:lvl4pPr>
            <a:lvl5pPr lvl="4" algn="ctr" rtl="0">
              <a:lnSpc>
                <a:spcPct val="100000"/>
              </a:lnSpc>
              <a:spcBef>
                <a:spcPts val="0"/>
              </a:spcBef>
              <a:spcAft>
                <a:spcPts val="0"/>
              </a:spcAft>
              <a:buClr>
                <a:schemeClr val="accent6"/>
              </a:buClr>
              <a:buSzPts val="2100"/>
              <a:buNone/>
              <a:defRPr sz="2100">
                <a:solidFill>
                  <a:schemeClr val="accent6"/>
                </a:solidFill>
              </a:defRPr>
            </a:lvl5pPr>
            <a:lvl6pPr lvl="5" algn="ctr" rtl="0">
              <a:lnSpc>
                <a:spcPct val="100000"/>
              </a:lnSpc>
              <a:spcBef>
                <a:spcPts val="0"/>
              </a:spcBef>
              <a:spcAft>
                <a:spcPts val="0"/>
              </a:spcAft>
              <a:buClr>
                <a:schemeClr val="accent6"/>
              </a:buClr>
              <a:buSzPts val="2100"/>
              <a:buNone/>
              <a:defRPr sz="2100">
                <a:solidFill>
                  <a:schemeClr val="accent6"/>
                </a:solidFill>
              </a:defRPr>
            </a:lvl6pPr>
            <a:lvl7pPr lvl="6" algn="ctr" rtl="0">
              <a:lnSpc>
                <a:spcPct val="100000"/>
              </a:lnSpc>
              <a:spcBef>
                <a:spcPts val="0"/>
              </a:spcBef>
              <a:spcAft>
                <a:spcPts val="0"/>
              </a:spcAft>
              <a:buClr>
                <a:schemeClr val="accent6"/>
              </a:buClr>
              <a:buSzPts val="2100"/>
              <a:buNone/>
              <a:defRPr sz="2100">
                <a:solidFill>
                  <a:schemeClr val="accent6"/>
                </a:solidFill>
              </a:defRPr>
            </a:lvl7pPr>
            <a:lvl8pPr lvl="7" algn="ctr" rtl="0">
              <a:lnSpc>
                <a:spcPct val="100000"/>
              </a:lnSpc>
              <a:spcBef>
                <a:spcPts val="0"/>
              </a:spcBef>
              <a:spcAft>
                <a:spcPts val="0"/>
              </a:spcAft>
              <a:buClr>
                <a:schemeClr val="accent6"/>
              </a:buClr>
              <a:buSzPts val="2100"/>
              <a:buNone/>
              <a:defRPr sz="2100">
                <a:solidFill>
                  <a:schemeClr val="accent6"/>
                </a:solidFill>
              </a:defRPr>
            </a:lvl8pPr>
            <a:lvl9pPr lvl="8" algn="ctr" rtl="0">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127" name="Google Shape;127;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128" name="Google Shape;1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2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31" name="Google Shape;13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2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6"/>
              </a:buClr>
              <a:buSzPts val="10800"/>
              <a:buNone/>
              <a:defRPr sz="10800">
                <a:solidFill>
                  <a:schemeClr val="accent6"/>
                </a:solidFill>
              </a:defRPr>
            </a:lvl1pPr>
            <a:lvl2pPr lvl="1" algn="ctr" rtl="0">
              <a:spcBef>
                <a:spcPts val="0"/>
              </a:spcBef>
              <a:spcAft>
                <a:spcPts val="0"/>
              </a:spcAft>
              <a:buClr>
                <a:schemeClr val="accent6"/>
              </a:buClr>
              <a:buSzPts val="10800"/>
              <a:buNone/>
              <a:defRPr sz="10800">
                <a:solidFill>
                  <a:schemeClr val="accent6"/>
                </a:solidFill>
              </a:defRPr>
            </a:lvl2pPr>
            <a:lvl3pPr lvl="2" algn="ctr" rtl="0">
              <a:spcBef>
                <a:spcPts val="0"/>
              </a:spcBef>
              <a:spcAft>
                <a:spcPts val="0"/>
              </a:spcAft>
              <a:buClr>
                <a:schemeClr val="accent6"/>
              </a:buClr>
              <a:buSzPts val="10800"/>
              <a:buNone/>
              <a:defRPr sz="10800">
                <a:solidFill>
                  <a:schemeClr val="accent6"/>
                </a:solidFill>
              </a:defRPr>
            </a:lvl3pPr>
            <a:lvl4pPr lvl="3" algn="ctr" rtl="0">
              <a:spcBef>
                <a:spcPts val="0"/>
              </a:spcBef>
              <a:spcAft>
                <a:spcPts val="0"/>
              </a:spcAft>
              <a:buClr>
                <a:schemeClr val="accent6"/>
              </a:buClr>
              <a:buSzPts val="10800"/>
              <a:buNone/>
              <a:defRPr sz="10800">
                <a:solidFill>
                  <a:schemeClr val="accent6"/>
                </a:solidFill>
              </a:defRPr>
            </a:lvl4pPr>
            <a:lvl5pPr lvl="4" algn="ctr" rtl="0">
              <a:spcBef>
                <a:spcPts val="0"/>
              </a:spcBef>
              <a:spcAft>
                <a:spcPts val="0"/>
              </a:spcAft>
              <a:buClr>
                <a:schemeClr val="accent6"/>
              </a:buClr>
              <a:buSzPts val="10800"/>
              <a:buNone/>
              <a:defRPr sz="10800">
                <a:solidFill>
                  <a:schemeClr val="accent6"/>
                </a:solidFill>
              </a:defRPr>
            </a:lvl5pPr>
            <a:lvl6pPr lvl="5" algn="ctr" rtl="0">
              <a:spcBef>
                <a:spcPts val="0"/>
              </a:spcBef>
              <a:spcAft>
                <a:spcPts val="0"/>
              </a:spcAft>
              <a:buClr>
                <a:schemeClr val="accent6"/>
              </a:buClr>
              <a:buSzPts val="10800"/>
              <a:buNone/>
              <a:defRPr sz="10800">
                <a:solidFill>
                  <a:schemeClr val="accent6"/>
                </a:solidFill>
              </a:defRPr>
            </a:lvl6pPr>
            <a:lvl7pPr lvl="6" algn="ctr" rtl="0">
              <a:spcBef>
                <a:spcPts val="0"/>
              </a:spcBef>
              <a:spcAft>
                <a:spcPts val="0"/>
              </a:spcAft>
              <a:buClr>
                <a:schemeClr val="accent6"/>
              </a:buClr>
              <a:buSzPts val="10800"/>
              <a:buNone/>
              <a:defRPr sz="10800">
                <a:solidFill>
                  <a:schemeClr val="accent6"/>
                </a:solidFill>
              </a:defRPr>
            </a:lvl7pPr>
            <a:lvl8pPr lvl="7" algn="ctr" rtl="0">
              <a:spcBef>
                <a:spcPts val="0"/>
              </a:spcBef>
              <a:spcAft>
                <a:spcPts val="0"/>
              </a:spcAft>
              <a:buClr>
                <a:schemeClr val="accent6"/>
              </a:buClr>
              <a:buSzPts val="10800"/>
              <a:buNone/>
              <a:defRPr sz="10800">
                <a:solidFill>
                  <a:schemeClr val="accent6"/>
                </a:solidFill>
              </a:defRPr>
            </a:lvl8pPr>
            <a:lvl9pPr lvl="8" algn="ctr" rtl="0">
              <a:spcBef>
                <a:spcPts val="0"/>
              </a:spcBef>
              <a:spcAft>
                <a:spcPts val="0"/>
              </a:spcAft>
              <a:buClr>
                <a:schemeClr val="accent6"/>
              </a:buClr>
              <a:buSzPts val="10800"/>
              <a:buNone/>
              <a:defRPr sz="10800">
                <a:solidFill>
                  <a:schemeClr val="accent6"/>
                </a:solidFill>
              </a:defRPr>
            </a:lvl9pPr>
          </a:lstStyle>
          <a:p>
            <a:r>
              <a:t>xx%</a:t>
            </a:r>
          </a:p>
        </p:txBody>
      </p:sp>
      <p:sp>
        <p:nvSpPr>
          <p:cNvPr id="136" name="Google Shape;136;p23"/>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7" name="Google Shape;13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83" name="Google Shape;83;p13"/>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rtl="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4" name="Google Shape;8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Lato"/>
                <a:ea typeface="Lato"/>
                <a:cs typeface="Lato"/>
                <a:sym typeface="Lato"/>
              </a:defRPr>
            </a:lvl1pPr>
            <a:lvl2pPr lvl="1" algn="r" rtl="0">
              <a:buNone/>
              <a:defRPr sz="1000">
                <a:solidFill>
                  <a:schemeClr val="dk1"/>
                </a:solidFill>
                <a:latin typeface="Lato"/>
                <a:ea typeface="Lato"/>
                <a:cs typeface="Lato"/>
                <a:sym typeface="Lato"/>
              </a:defRPr>
            </a:lvl2pPr>
            <a:lvl3pPr lvl="2" algn="r" rtl="0">
              <a:buNone/>
              <a:defRPr sz="1000">
                <a:solidFill>
                  <a:schemeClr val="dk1"/>
                </a:solidFill>
                <a:latin typeface="Lato"/>
                <a:ea typeface="Lato"/>
                <a:cs typeface="Lato"/>
                <a:sym typeface="Lato"/>
              </a:defRPr>
            </a:lvl3pPr>
            <a:lvl4pPr lvl="3" algn="r" rtl="0">
              <a:buNone/>
              <a:defRPr sz="1000">
                <a:solidFill>
                  <a:schemeClr val="dk1"/>
                </a:solidFill>
                <a:latin typeface="Lato"/>
                <a:ea typeface="Lato"/>
                <a:cs typeface="Lato"/>
                <a:sym typeface="Lato"/>
              </a:defRPr>
            </a:lvl4pPr>
            <a:lvl5pPr lvl="4" algn="r" rtl="0">
              <a:buNone/>
              <a:defRPr sz="1000">
                <a:solidFill>
                  <a:schemeClr val="dk1"/>
                </a:solidFill>
                <a:latin typeface="Lato"/>
                <a:ea typeface="Lato"/>
                <a:cs typeface="Lato"/>
                <a:sym typeface="Lato"/>
              </a:defRPr>
            </a:lvl5pPr>
            <a:lvl6pPr lvl="5" algn="r" rtl="0">
              <a:buNone/>
              <a:defRPr sz="1000">
                <a:solidFill>
                  <a:schemeClr val="dk1"/>
                </a:solidFill>
                <a:latin typeface="Lato"/>
                <a:ea typeface="Lato"/>
                <a:cs typeface="Lato"/>
                <a:sym typeface="Lato"/>
              </a:defRPr>
            </a:lvl6pPr>
            <a:lvl7pPr lvl="6" algn="r" rtl="0">
              <a:buNone/>
              <a:defRPr sz="1000">
                <a:solidFill>
                  <a:schemeClr val="dk1"/>
                </a:solidFill>
                <a:latin typeface="Lato"/>
                <a:ea typeface="Lato"/>
                <a:cs typeface="Lato"/>
                <a:sym typeface="Lato"/>
              </a:defRPr>
            </a:lvl7pPr>
            <a:lvl8pPr lvl="7" algn="r" rtl="0">
              <a:buNone/>
              <a:defRPr sz="1000">
                <a:solidFill>
                  <a:schemeClr val="dk1"/>
                </a:solidFill>
                <a:latin typeface="Lato"/>
                <a:ea typeface="Lato"/>
                <a:cs typeface="Lato"/>
                <a:sym typeface="Lato"/>
              </a:defRPr>
            </a:lvl8pPr>
            <a:lvl9pPr lvl="8" algn="r" rtl="0">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2.xml" /><Relationship Id="rId1"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entral_processing_unit#:~:text=A%20central%20processing%20unit%20(CPU,the%20instructions%20in%20the%20program." TargetMode="External" /><Relationship Id="rId2" Type="http://schemas.openxmlformats.org/officeDocument/2006/relationships/notesSlide" Target="../notesSlides/notesSlide23.xml" /><Relationship Id="rId1" Type="http://schemas.openxmlformats.org/officeDocument/2006/relationships/slideLayout" Target="../slideLayouts/slideLayout3.xml" /><Relationship Id="rId4" Type="http://schemas.openxmlformats.org/officeDocument/2006/relationships/image" Target="../media/image10.png"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32-bit" TargetMode="External" /><Relationship Id="rId2" Type="http://schemas.openxmlformats.org/officeDocument/2006/relationships/notesSlide" Target="../notesSlides/notesSlide38.xml" /><Relationship Id="rId1" Type="http://schemas.openxmlformats.org/officeDocument/2006/relationships/slideLayout" Target="../slideLayouts/slideLayout3.xml" /><Relationship Id="rId5" Type="http://schemas.openxmlformats.org/officeDocument/2006/relationships/hyperlink" Target="https://en.wikipedia.org/wiki/ARM_architecture" TargetMode="External" /><Relationship Id="rId4" Type="http://schemas.openxmlformats.org/officeDocument/2006/relationships/hyperlink" Target="https://en.wikipedia.org/wiki/Reduced_instruction_set_computer" TargetMode="Externa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40.xml" /><Relationship Id="rId1" Type="http://schemas.openxmlformats.org/officeDocument/2006/relationships/slideLayout" Target="../slideLayouts/slideLayout3.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46.xml"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55.xml"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 /><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 /><Relationship Id="rId1" Type="http://schemas.openxmlformats.org/officeDocument/2006/relationships/slideLayout" Target="../slideLayouts/slideLayout3.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3.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3.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3.xml" /></Relationships>
</file>

<file path=ppt/slides/_rels/slide65.xml.rels><?xml version="1.0" encoding="UTF-8" standalone="yes"?>
<Relationships xmlns="http://schemas.openxmlformats.org/package/2006/relationships"><Relationship Id="rId3" Type="http://schemas.openxmlformats.org/officeDocument/2006/relationships/hyperlink" Target="https://www.techtarget.com/searchsoftwarequality/definition/application" TargetMode="External" /><Relationship Id="rId2" Type="http://schemas.openxmlformats.org/officeDocument/2006/relationships/notesSlide" Target="../notesSlides/notesSlide65.xml" /><Relationship Id="rId1" Type="http://schemas.openxmlformats.org/officeDocument/2006/relationships/slideLayout" Target="../slideLayouts/slideLayout3.xml" /></Relationships>
</file>

<file path=ppt/slides/_rels/slide66.xml.rels><?xml version="1.0" encoding="UTF-8" standalone="yes"?>
<Relationships xmlns="http://schemas.openxmlformats.org/package/2006/relationships"><Relationship Id="rId3" Type="http://schemas.openxmlformats.org/officeDocument/2006/relationships/hyperlink" Target="https://www.techtarget.com/searchwindowsserver/definition/word-processor" TargetMode="External" /><Relationship Id="rId2" Type="http://schemas.openxmlformats.org/officeDocument/2006/relationships/notesSlide" Target="../notesSlides/notesSlide66.xml" /><Relationship Id="rId1" Type="http://schemas.openxmlformats.org/officeDocument/2006/relationships/slideLayout" Target="../slideLayouts/slideLayout3.xml" /></Relationships>
</file>

<file path=ppt/slides/_rels/slide67.xml.rels><?xml version="1.0" encoding="UTF-8" standalone="yes"?>
<Relationships xmlns="http://schemas.openxmlformats.org/package/2006/relationships"><Relationship Id="rId3" Type="http://schemas.openxmlformats.org/officeDocument/2006/relationships/hyperlink" Target="https://www.techtarget.com/searchstorage/definition/address-space" TargetMode="External" /><Relationship Id="rId2" Type="http://schemas.openxmlformats.org/officeDocument/2006/relationships/notesSlide" Target="../notesSlides/notesSlide67.xml" /><Relationship Id="rId1" Type="http://schemas.openxmlformats.org/officeDocument/2006/relationships/slideLayout" Target="../slideLayouts/slideLayout3.xml" /><Relationship Id="rId5" Type="http://schemas.openxmlformats.org/officeDocument/2006/relationships/hyperlink" Target="https://www.techtarget.com/searchwindowsserver/definition/Windows-NT" TargetMode="External" /><Relationship Id="rId4" Type="http://schemas.openxmlformats.org/officeDocument/2006/relationships/hyperlink" Target="https://www.techtarget.com/searchapparchitecture/tip/What-is-a-microkernel-architecture-and-is-it-right-for-you" TargetMode="Externa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 /><Relationship Id="rId1" Type="http://schemas.openxmlformats.org/officeDocument/2006/relationships/slideLayout" Target="../slideLayouts/slideLayout3.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7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70.xml" /><Relationship Id="rId1" Type="http://schemas.openxmlformats.org/officeDocument/2006/relationships/slideLayout" Target="../slideLayouts/slideLayout3.xml" /></Relationships>
</file>

<file path=ppt/slides/_rels/slide7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71.xml" /><Relationship Id="rId1" Type="http://schemas.openxmlformats.org/officeDocument/2006/relationships/slideLayout" Target="../slideLayouts/slideLayout3.xml" /></Relationships>
</file>

<file path=ppt/slides/_rels/slide7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72.xml" /><Relationship Id="rId1" Type="http://schemas.openxmlformats.org/officeDocument/2006/relationships/slideLayout" Target="../slideLayouts/slideLayout3.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 /><Relationship Id="rId1" Type="http://schemas.openxmlformats.org/officeDocument/2006/relationships/slideLayout" Target="../slideLayouts/slideLayout3.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3.xml" /></Relationships>
</file>

<file path=ppt/slides/_rels/slide7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75.xml" /><Relationship Id="rId1" Type="http://schemas.openxmlformats.org/officeDocument/2006/relationships/slideLayout" Target="../slideLayouts/slideLayout3.xml" /></Relationships>
</file>

<file path=ppt/slides/_rels/slide76.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76.xml" /><Relationship Id="rId1" Type="http://schemas.openxmlformats.org/officeDocument/2006/relationships/slideLayout" Target="../slideLayouts/slideLayout3.xml" /></Relationships>
</file>

<file path=ppt/slides/_rels/slide77.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77.xml" /><Relationship Id="rId1" Type="http://schemas.openxmlformats.org/officeDocument/2006/relationships/slideLayout" Target="../slideLayouts/slideLayout3.xml" /></Relationships>
</file>

<file path=ppt/slides/_rels/slide7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78.xml" /><Relationship Id="rId1" Type="http://schemas.openxmlformats.org/officeDocument/2006/relationships/slideLayout" Target="../slideLayouts/slideLayout3.xml" /><Relationship Id="rId4" Type="http://schemas.openxmlformats.org/officeDocument/2006/relationships/image" Target="../media/image26.png" /></Relationships>
</file>

<file path=ppt/slides/_rels/slide79.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79.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8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80.xml" /><Relationship Id="rId1" Type="http://schemas.openxmlformats.org/officeDocument/2006/relationships/slideLayout" Target="../slideLayouts/slideLayout3.xml" /><Relationship Id="rId4" Type="http://schemas.openxmlformats.org/officeDocument/2006/relationships/image" Target="../media/image29.png" /></Relationships>
</file>

<file path=ppt/slides/_rels/slide8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81.xml" /><Relationship Id="rId1" Type="http://schemas.openxmlformats.org/officeDocument/2006/relationships/slideLayout" Target="../slideLayouts/slideLayout3.xml" /></Relationships>
</file>

<file path=ppt/slides/_rels/slide82.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82.xml" /><Relationship Id="rId1" Type="http://schemas.openxmlformats.org/officeDocument/2006/relationships/slideLayout" Target="../slideLayouts/slideLayout5.xml" /><Relationship Id="rId4" Type="http://schemas.openxmlformats.org/officeDocument/2006/relationships/image" Target="../media/image32.png" /></Relationships>
</file>

<file path=ppt/slides/_rels/slide8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83.xml" /><Relationship Id="rId1" Type="http://schemas.openxmlformats.org/officeDocument/2006/relationships/slideLayout" Target="../slideLayouts/slideLayout3.xml" /></Relationships>
</file>

<file path=ppt/slides/_rels/slide8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84.xml" /><Relationship Id="rId1" Type="http://schemas.openxmlformats.org/officeDocument/2006/relationships/slideLayout" Target="../slideLayouts/slideLayout3.xml" /><Relationship Id="rId4" Type="http://schemas.openxmlformats.org/officeDocument/2006/relationships/image" Target="../media/image35.png" /></Relationships>
</file>

<file path=ppt/slides/_rels/slide85.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85.xml" /><Relationship Id="rId1" Type="http://schemas.openxmlformats.org/officeDocument/2006/relationships/slideLayout" Target="../slideLayouts/slideLayout3.xml" /></Relationships>
</file>

<file path=ppt/slides/_rels/slide86.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86.xml" /><Relationship Id="rId1" Type="http://schemas.openxmlformats.org/officeDocument/2006/relationships/slideLayout" Target="../slideLayouts/slideLayout3.xml" /></Relationships>
</file>

<file path=ppt/slides/_rels/slide87.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87.xml" /><Relationship Id="rId1" Type="http://schemas.openxmlformats.org/officeDocument/2006/relationships/slideLayout" Target="../slideLayouts/slideLayout3.xml" /><Relationship Id="rId4" Type="http://schemas.openxmlformats.org/officeDocument/2006/relationships/image" Target="../media/image39.png" /></Relationships>
</file>

<file path=ppt/slides/_rels/slide88.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88.xml" /><Relationship Id="rId1" Type="http://schemas.openxmlformats.org/officeDocument/2006/relationships/slideLayout" Target="../slideLayouts/slideLayout3.xml" /><Relationship Id="rId4" Type="http://schemas.openxmlformats.org/officeDocument/2006/relationships/image" Target="../media/image41.png" /></Relationships>
</file>

<file path=ppt/slides/_rels/slide89.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89.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_rels/slide90.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90.xml" /><Relationship Id="rId1" Type="http://schemas.openxmlformats.org/officeDocument/2006/relationships/slideLayout" Target="../slideLayouts/slideLayout3.xml" /><Relationship Id="rId4" Type="http://schemas.openxmlformats.org/officeDocument/2006/relationships/image" Target="../media/image44.png" /></Relationships>
</file>

<file path=ppt/slides/_rels/slide91.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91.xml" /><Relationship Id="rId1" Type="http://schemas.openxmlformats.org/officeDocument/2006/relationships/slideLayout" Target="../slideLayouts/slideLayout3.xml" /></Relationships>
</file>

<file path=ppt/slides/_rels/slide92.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92.xml" /><Relationship Id="rId1" Type="http://schemas.openxmlformats.org/officeDocument/2006/relationships/slideLayout" Target="../slideLayouts/slideLayout3.xml" /></Relationships>
</file>

<file path=ppt/slides/_rels/slide93.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93.xml" /><Relationship Id="rId1" Type="http://schemas.openxmlformats.org/officeDocument/2006/relationships/slideLayout" Target="../slideLayouts/slideLayout3.xml" /></Relationships>
</file>

<file path=ppt/slides/_rels/slide94.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94.xml" /><Relationship Id="rId1" Type="http://schemas.openxmlformats.org/officeDocument/2006/relationships/slideLayout" Target="../slideLayouts/slideLayout3.xml" /></Relationships>
</file>

<file path=ppt/slides/_rels/slide95.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95.xml" /><Relationship Id="rId1" Type="http://schemas.openxmlformats.org/officeDocument/2006/relationships/slideLayout" Target="../slideLayouts/slideLayout3.xml" /></Relationships>
</file>

<file path=ppt/slides/_rels/slide96.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96.xml" /><Relationship Id="rId1" Type="http://schemas.openxmlformats.org/officeDocument/2006/relationships/slideLayout" Target="../slideLayouts/slideLayout3.xml" /></Relationships>
</file>

<file path=ppt/slides/_rels/slide97.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97.xml" /><Relationship Id="rId1" Type="http://schemas.openxmlformats.org/officeDocument/2006/relationships/slideLayout" Target="../slideLayouts/slideLayout3.xml" /></Relationships>
</file>

<file path=ppt/slides/_rels/slide98.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98.xml" /><Relationship Id="rId1" Type="http://schemas.openxmlformats.org/officeDocument/2006/relationships/slideLayout" Target="../slideLayouts/slideLayout3.xml" /><Relationship Id="rId4" Type="http://schemas.openxmlformats.org/officeDocument/2006/relationships/image" Target="../media/image53.png"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510275" y="-76925"/>
            <a:ext cx="8154000" cy="10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400" b="1">
                <a:latin typeface="Calibri"/>
                <a:ea typeface="Calibri"/>
                <a:cs typeface="Calibri"/>
                <a:sym typeface="Calibri"/>
              </a:rPr>
              <a:t>   EMBEDDED SYSTEM </a:t>
            </a:r>
            <a:r>
              <a:rPr lang="en" sz="2700" b="1">
                <a:latin typeface="Calibri"/>
                <a:ea typeface="Calibri"/>
                <a:cs typeface="Calibri"/>
                <a:sym typeface="Calibri"/>
              </a:rPr>
              <a:t>AND</a:t>
            </a:r>
            <a:r>
              <a:rPr lang="en" sz="4400" b="1">
                <a:latin typeface="Calibri"/>
                <a:ea typeface="Calibri"/>
                <a:cs typeface="Calibri"/>
                <a:sym typeface="Calibri"/>
              </a:rPr>
              <a:t> ARM</a:t>
            </a:r>
            <a:endParaRPr sz="4400" b="1">
              <a:latin typeface="Calibri"/>
              <a:ea typeface="Calibri"/>
              <a:cs typeface="Calibri"/>
              <a:sym typeface="Calibri"/>
            </a:endParaRPr>
          </a:p>
        </p:txBody>
      </p:sp>
      <p:sp>
        <p:nvSpPr>
          <p:cNvPr id="145" name="Google Shape;145;p25"/>
          <p:cNvSpPr txBox="1"/>
          <p:nvPr/>
        </p:nvSpPr>
        <p:spPr>
          <a:xfrm>
            <a:off x="82550" y="3192600"/>
            <a:ext cx="7297200" cy="225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a:solidFill>
                  <a:srgbClr val="0C0C0C"/>
                </a:solidFill>
                <a:latin typeface="Roboto"/>
                <a:ea typeface="Roboto"/>
                <a:cs typeface="Roboto"/>
                <a:sym typeface="Roboto"/>
              </a:rPr>
              <a:t>ASSOCIATES,</a:t>
            </a:r>
            <a:endParaRPr sz="1700" b="1">
              <a:solidFill>
                <a:srgbClr val="0C0C0C"/>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chemeClr val="accent1"/>
                </a:solidFill>
                <a:latin typeface="Roboto"/>
                <a:ea typeface="Roboto"/>
                <a:cs typeface="Roboto"/>
                <a:sym typeface="Roboto"/>
              </a:rPr>
              <a:t>           </a:t>
            </a:r>
            <a:r>
              <a:rPr lang="en" sz="1700" b="1">
                <a:solidFill>
                  <a:srgbClr val="0C0C0C"/>
                </a:solidFill>
                <a:latin typeface="Roboto"/>
                <a:ea typeface="Roboto"/>
                <a:cs typeface="Roboto"/>
                <a:sym typeface="Roboto"/>
              </a:rPr>
              <a:t>G .TEJA</a:t>
            </a:r>
            <a:endParaRPr sz="1700" b="1">
              <a:solidFill>
                <a:srgbClr val="0C0C0C"/>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rgbClr val="0C0C0C"/>
                </a:solidFill>
                <a:latin typeface="Roboto"/>
                <a:ea typeface="Roboto"/>
                <a:cs typeface="Roboto"/>
                <a:sym typeface="Roboto"/>
              </a:rPr>
              <a:t>           MALAVIKA SURESH </a:t>
            </a:r>
            <a:endParaRPr sz="1700" b="1">
              <a:solidFill>
                <a:srgbClr val="0C0C0C"/>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rgbClr val="0C0C0C"/>
                </a:solidFill>
                <a:latin typeface="Roboto"/>
                <a:ea typeface="Roboto"/>
                <a:cs typeface="Roboto"/>
                <a:sym typeface="Roboto"/>
              </a:rPr>
              <a:t>           CH. ADITYA MANOHAR</a:t>
            </a:r>
            <a:endParaRPr sz="1700" b="1">
              <a:solidFill>
                <a:srgbClr val="0C0C0C"/>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rgbClr val="0C0C0C"/>
                </a:solidFill>
                <a:latin typeface="Roboto"/>
                <a:ea typeface="Roboto"/>
                <a:cs typeface="Roboto"/>
                <a:sym typeface="Roboto"/>
              </a:rPr>
              <a:t>           BHARGAV ROHIT</a:t>
            </a:r>
            <a:endParaRPr sz="1700" b="1">
              <a:solidFill>
                <a:srgbClr val="0C0C0C"/>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chemeClr val="accent1"/>
                </a:solidFill>
                <a:latin typeface="Roboto"/>
                <a:ea typeface="Roboto"/>
                <a:cs typeface="Roboto"/>
                <a:sym typeface="Roboto"/>
              </a:rPr>
              <a:t>           </a:t>
            </a:r>
            <a:endParaRPr sz="1700" b="1">
              <a:solidFill>
                <a:schemeClr val="accent1"/>
              </a:solidFill>
              <a:latin typeface="Roboto"/>
              <a:ea typeface="Roboto"/>
              <a:cs typeface="Roboto"/>
              <a:sym typeface="Roboto"/>
            </a:endParaRPr>
          </a:p>
          <a:p>
            <a:pPr marL="0" lvl="0" indent="0" algn="l" rtl="0">
              <a:lnSpc>
                <a:spcPct val="115000"/>
              </a:lnSpc>
              <a:spcBef>
                <a:spcPts val="0"/>
              </a:spcBef>
              <a:spcAft>
                <a:spcPts val="0"/>
              </a:spcAft>
              <a:buNone/>
            </a:pPr>
            <a:r>
              <a:rPr lang="en" sz="1700" b="1">
                <a:solidFill>
                  <a:schemeClr val="accent1"/>
                </a:solidFill>
                <a:latin typeface="Roboto"/>
                <a:ea typeface="Roboto"/>
                <a:cs typeface="Roboto"/>
                <a:sym typeface="Roboto"/>
              </a:rPr>
              <a:t>        </a:t>
            </a:r>
            <a:endParaRPr sz="1700" b="1">
              <a:solidFill>
                <a:schemeClr val="accent1"/>
              </a:solidFill>
              <a:latin typeface="Roboto"/>
              <a:ea typeface="Roboto"/>
              <a:cs typeface="Roboto"/>
              <a:sym typeface="Roboto"/>
            </a:endParaRPr>
          </a:p>
        </p:txBody>
      </p:sp>
      <p:pic>
        <p:nvPicPr>
          <p:cNvPr id="146" name="Google Shape;146;p25"/>
          <p:cNvPicPr preferRelativeResize="0"/>
          <p:nvPr/>
        </p:nvPicPr>
        <p:blipFill>
          <a:blip r:embed="rId3">
            <a:alphaModFix/>
          </a:blip>
          <a:stretch>
            <a:fillRect/>
          </a:stretch>
        </p:blipFill>
        <p:spPr>
          <a:xfrm>
            <a:off x="2394688" y="842675"/>
            <a:ext cx="4354626" cy="2981950"/>
          </a:xfrm>
          <a:prstGeom prst="rect">
            <a:avLst/>
          </a:prstGeom>
          <a:noFill/>
          <a:ln>
            <a:noFill/>
          </a:ln>
        </p:spPr>
      </p:pic>
      <p:pic>
        <p:nvPicPr>
          <p:cNvPr id="147" name="Google Shape;147;p25"/>
          <p:cNvPicPr preferRelativeResize="0"/>
          <p:nvPr/>
        </p:nvPicPr>
        <p:blipFill>
          <a:blip r:embed="rId4">
            <a:alphaModFix/>
          </a:blip>
          <a:stretch>
            <a:fillRect/>
          </a:stretch>
        </p:blipFill>
        <p:spPr>
          <a:xfrm>
            <a:off x="18450" y="1698725"/>
            <a:ext cx="1500750" cy="1500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204175" y="80975"/>
            <a:ext cx="8520600" cy="607800"/>
          </a:xfrm>
          <a:prstGeom prst="rect">
            <a:avLst/>
          </a:prstGeom>
        </p:spPr>
        <p:txBody>
          <a:bodyPr spcFirstLastPara="1" wrap="square" lIns="91425" tIns="91425" rIns="91425" bIns="91425" anchor="t" anchorCtr="0">
            <a:noAutofit/>
          </a:bodyPr>
          <a:lstStyle/>
          <a:p>
            <a:pPr marL="0" lvl="0" indent="0" algn="l" rtl="0">
              <a:lnSpc>
                <a:spcPct val="153846"/>
              </a:lnSpc>
              <a:spcBef>
                <a:spcPts val="1800"/>
              </a:spcBef>
              <a:spcAft>
                <a:spcPts val="0"/>
              </a:spcAft>
              <a:buSzPts val="990"/>
              <a:buNone/>
            </a:pPr>
            <a:r>
              <a:rPr lang="en" sz="2755" b="1">
                <a:highlight>
                  <a:srgbClr val="FFFFFF"/>
                </a:highlight>
                <a:latin typeface="Calibri"/>
                <a:ea typeface="Calibri"/>
                <a:cs typeface="Calibri"/>
                <a:sym typeface="Calibri"/>
              </a:rPr>
              <a:t>                       Types of Embedded System</a:t>
            </a:r>
            <a:endParaRPr sz="2755" b="1">
              <a:highlight>
                <a:srgbClr val="FFFFFF"/>
              </a:highlight>
              <a:latin typeface="Calibri"/>
              <a:ea typeface="Calibri"/>
              <a:cs typeface="Calibri"/>
              <a:sym typeface="Calibri"/>
            </a:endParaRPr>
          </a:p>
          <a:p>
            <a:pPr marL="0" lvl="0" indent="0" algn="ctr" rtl="0">
              <a:spcBef>
                <a:spcPts val="900"/>
              </a:spcBef>
              <a:spcAft>
                <a:spcPts val="0"/>
              </a:spcAft>
              <a:buSzPts val="990"/>
              <a:buNone/>
            </a:pPr>
            <a:endParaRPr sz="3700">
              <a:latin typeface="Calibri"/>
              <a:ea typeface="Calibri"/>
              <a:cs typeface="Calibri"/>
              <a:sym typeface="Calibri"/>
            </a:endParaRPr>
          </a:p>
        </p:txBody>
      </p:sp>
      <p:pic>
        <p:nvPicPr>
          <p:cNvPr id="203" name="Google Shape;203;p34"/>
          <p:cNvPicPr preferRelativeResize="0"/>
          <p:nvPr/>
        </p:nvPicPr>
        <p:blipFill>
          <a:blip r:embed="rId3">
            <a:alphaModFix/>
          </a:blip>
          <a:stretch>
            <a:fillRect/>
          </a:stretch>
        </p:blipFill>
        <p:spPr>
          <a:xfrm>
            <a:off x="278700" y="1052513"/>
            <a:ext cx="8189026" cy="3038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78400" y="5452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000000"/>
              </a:buClr>
              <a:buSzPts val="990"/>
              <a:buFont typeface="Arial"/>
              <a:buNone/>
            </a:pPr>
            <a:r>
              <a:rPr lang="en" sz="2400" b="1"/>
              <a:t>Based on performance and functional requirements:</a:t>
            </a:r>
            <a:endParaRPr/>
          </a:p>
        </p:txBody>
      </p:sp>
      <p:sp>
        <p:nvSpPr>
          <p:cNvPr id="209" name="Google Shape;209;p35"/>
          <p:cNvSpPr txBox="1">
            <a:spLocks noGrp="1"/>
          </p:cNvSpPr>
          <p:nvPr>
            <p:ph type="body" idx="1"/>
          </p:nvPr>
        </p:nvSpPr>
        <p:spPr>
          <a:xfrm>
            <a:off x="78400" y="501750"/>
            <a:ext cx="8736300" cy="42924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None/>
            </a:pPr>
            <a:r>
              <a:rPr lang="en" sz="8000" b="1">
                <a:solidFill>
                  <a:schemeClr val="dk1"/>
                </a:solidFill>
                <a:latin typeface="Calibri"/>
                <a:ea typeface="Calibri"/>
                <a:cs typeface="Calibri"/>
                <a:sym typeface="Calibri"/>
              </a:rPr>
              <a:t>Real Time Embedded Systems</a:t>
            </a:r>
            <a:endParaRPr sz="8000" b="1">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A real time embedded system is defined as, a system which gives a required o/p in a particular time.</a:t>
            </a:r>
            <a:endParaRPr sz="7200">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These types of embedded systems follow the time deadlines for completion of a task. </a:t>
            </a:r>
            <a:endParaRPr sz="7200">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Real time embedded systems are classified into two types such as soft and hard real time systems.</a:t>
            </a:r>
            <a:endParaRPr sz="7200">
              <a:solidFill>
                <a:srgbClr val="0C0C0C"/>
              </a:solidFill>
              <a:latin typeface="Calibri"/>
              <a:ea typeface="Calibri"/>
              <a:cs typeface="Calibri"/>
              <a:sym typeface="Calibri"/>
            </a:endParaRPr>
          </a:p>
          <a:p>
            <a:pPr marL="0" lvl="0" indent="0" algn="l" rtl="0">
              <a:lnSpc>
                <a:spcPct val="115000"/>
              </a:lnSpc>
              <a:spcBef>
                <a:spcPts val="1200"/>
              </a:spcBef>
              <a:spcAft>
                <a:spcPts val="0"/>
              </a:spcAft>
              <a:buNone/>
            </a:pPr>
            <a:r>
              <a:rPr lang="en" sz="8000" b="1">
                <a:solidFill>
                  <a:schemeClr val="dk1"/>
                </a:solidFill>
                <a:latin typeface="Calibri"/>
                <a:ea typeface="Calibri"/>
                <a:cs typeface="Calibri"/>
                <a:sym typeface="Calibri"/>
              </a:rPr>
              <a:t>Stand Alone Embedded Systems:</a:t>
            </a:r>
            <a:endParaRPr sz="8000" b="1">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Stand alone embedded systems do not require a host system like a computer, it works by itself. </a:t>
            </a:r>
            <a:endParaRPr sz="7200">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It takes the input from the input ports either analog or digital and processes, calculates and converts the data and gives the resulting data through the connected device-Which it either controls, drives and displays the connected devices.</a:t>
            </a:r>
            <a:endParaRPr sz="7200">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ct val="100000"/>
              <a:buFont typeface="Calibri"/>
              <a:buChar char="●"/>
            </a:pPr>
            <a:r>
              <a:rPr lang="en" sz="7200">
                <a:solidFill>
                  <a:srgbClr val="0C0C0C"/>
                </a:solidFill>
                <a:latin typeface="Calibri"/>
                <a:ea typeface="Calibri"/>
                <a:cs typeface="Calibri"/>
                <a:sym typeface="Calibri"/>
              </a:rPr>
              <a:t>Examples for the stand alone embedded systems are mp3 players, digital cameras, video game consoles, microwave ovens and temperature measurement systems.</a:t>
            </a:r>
            <a:endParaRPr sz="7200">
              <a:solidFill>
                <a:srgbClr val="0C0C0C"/>
              </a:solidFill>
              <a:latin typeface="Calibri"/>
              <a:ea typeface="Calibri"/>
              <a:cs typeface="Calibri"/>
              <a:sym typeface="Calibri"/>
            </a:endParaRPr>
          </a:p>
          <a:p>
            <a:pPr marL="457200" lvl="0" indent="0" algn="l" rtl="0">
              <a:lnSpc>
                <a:spcPct val="115000"/>
              </a:lnSpc>
              <a:spcBef>
                <a:spcPts val="1200"/>
              </a:spcBef>
              <a:spcAft>
                <a:spcPts val="0"/>
              </a:spcAft>
              <a:buNone/>
            </a:pPr>
            <a:endParaRPr sz="1600">
              <a:latin typeface="Calibri"/>
              <a:ea typeface="Calibri"/>
              <a:cs typeface="Calibri"/>
              <a:sym typeface="Calibri"/>
            </a:endParaRPr>
          </a:p>
          <a:p>
            <a:pPr marL="457200" lvl="0" indent="0" algn="l" rtl="0">
              <a:lnSpc>
                <a:spcPct val="115000"/>
              </a:lnSpc>
              <a:spcBef>
                <a:spcPts val="1200"/>
              </a:spcBef>
              <a:spcAft>
                <a:spcPts val="0"/>
              </a:spcAft>
              <a:buNone/>
            </a:pPr>
            <a:endParaRPr sz="1600">
              <a:latin typeface="Calibri"/>
              <a:ea typeface="Calibri"/>
              <a:cs typeface="Calibri"/>
              <a:sym typeface="Calibri"/>
            </a:endParaRPr>
          </a:p>
          <a:p>
            <a:pPr marL="0" lvl="0" indent="0" algn="just" rtl="0">
              <a:lnSpc>
                <a:spcPct val="115000"/>
              </a:lnSpc>
              <a:spcBef>
                <a:spcPts val="1200"/>
              </a:spcBef>
              <a:spcAft>
                <a:spcPts val="0"/>
              </a:spcAft>
              <a:buNone/>
            </a:pPr>
            <a:endParaRPr sz="1200">
              <a:solidFill>
                <a:srgbClr val="222222"/>
              </a:solidFill>
              <a:latin typeface="Calibri"/>
              <a:ea typeface="Calibri"/>
              <a:cs typeface="Calibri"/>
              <a:sym typeface="Calibri"/>
            </a:endParaRPr>
          </a:p>
          <a:p>
            <a:pPr marL="0" lvl="0" indent="0" algn="l" rtl="0">
              <a:lnSpc>
                <a:spcPct val="115000"/>
              </a:lnSpc>
              <a:spcBef>
                <a:spcPts val="3100"/>
              </a:spcBef>
              <a:spcAft>
                <a:spcPts val="0"/>
              </a:spcAft>
              <a:buNone/>
            </a:pPr>
            <a:endParaRPr sz="1600">
              <a:latin typeface="Calibri"/>
              <a:ea typeface="Calibri"/>
              <a:cs typeface="Calibri"/>
              <a:sym typeface="Calibri"/>
            </a:endParaRPr>
          </a:p>
          <a:p>
            <a:pPr marL="0" lvl="0" indent="0" algn="l" rtl="0">
              <a:lnSpc>
                <a:spcPct val="115000"/>
              </a:lnSpc>
              <a:spcBef>
                <a:spcPts val="1200"/>
              </a:spcBef>
              <a:spcAft>
                <a:spcPts val="0"/>
              </a:spcAft>
              <a:buNone/>
            </a:pPr>
            <a:endParaRPr sz="1600">
              <a:latin typeface="Calibri"/>
              <a:ea typeface="Calibri"/>
              <a:cs typeface="Calibri"/>
              <a:sym typeface="Calibri"/>
            </a:endParaRPr>
          </a:p>
          <a:p>
            <a:pPr marL="0" lvl="0" indent="0" algn="l" rtl="0">
              <a:lnSpc>
                <a:spcPct val="115000"/>
              </a:lnSpc>
              <a:spcBef>
                <a:spcPts val="1200"/>
              </a:spcBef>
              <a:spcAft>
                <a:spcPts val="1200"/>
              </a:spcAft>
              <a:buNone/>
            </a:pPr>
            <a:endParaRPr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body" idx="1"/>
          </p:nvPr>
        </p:nvSpPr>
        <p:spPr>
          <a:xfrm>
            <a:off x="0" y="-107425"/>
            <a:ext cx="8520600" cy="46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alibri"/>
                <a:ea typeface="Calibri"/>
                <a:cs typeface="Calibri"/>
                <a:sym typeface="Calibri"/>
              </a:rPr>
              <a:t>Networked Embedded Systems</a:t>
            </a:r>
            <a:endParaRPr sz="2000" b="1">
              <a:solidFill>
                <a:schemeClr val="dk1"/>
              </a:solidFill>
              <a:latin typeface="Calibri"/>
              <a:ea typeface="Calibri"/>
              <a:cs typeface="Calibri"/>
              <a:sym typeface="Calibri"/>
            </a:endParaRPr>
          </a:p>
          <a:p>
            <a:pPr marL="457200" lvl="0" indent="-342900" algn="l" rtl="0">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These types of embedded systems are related to a network to access the resources. </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connected network can be LAN, WAN or the internet. The connection can be any wired or wireless. This type of embedded system is the fastest growing area in embedded system applications.</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embedded web server is a type of system wherein all embedded devices are connected to a web server and accessed and controlled by a web browser.</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Example for the LAN networked embedded system is a home security system wherein all sensors are connected and run on the protocol TCP/IP</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sz="2000" b="1">
                <a:solidFill>
                  <a:schemeClr val="dk1"/>
                </a:solidFill>
                <a:latin typeface="Calibri"/>
                <a:ea typeface="Calibri"/>
                <a:cs typeface="Calibri"/>
                <a:sym typeface="Calibri"/>
              </a:rPr>
              <a:t>Mobile Embedded Systems</a:t>
            </a:r>
            <a:endParaRPr sz="2000" b="1">
              <a:solidFill>
                <a:schemeClr val="dk1"/>
              </a:solidFill>
              <a:latin typeface="Calibri"/>
              <a:ea typeface="Calibri"/>
              <a:cs typeface="Calibri"/>
              <a:sym typeface="Calibri"/>
            </a:endParaRPr>
          </a:p>
          <a:p>
            <a:pPr marL="457200" lvl="0" indent="-342900" algn="l" rtl="0">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Mobile embedded systems are used in portable embedded devices like cell phones, mobiles, digital cameras, mp3 players and personal digital assistants, etc.</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basic limitation of these devices is the other resources and limitation of memory.</a:t>
            </a:r>
            <a:endParaRPr>
              <a:solidFill>
                <a:srgbClr val="0C0C0C"/>
              </a:solidFill>
              <a:latin typeface="Calibri"/>
              <a:ea typeface="Calibri"/>
              <a:cs typeface="Calibri"/>
              <a:sym typeface="Calibri"/>
            </a:endParaRPr>
          </a:p>
          <a:p>
            <a:pPr marL="0" lvl="0" indent="0" algn="l" rtl="0">
              <a:spcBef>
                <a:spcPts val="1200"/>
              </a:spcBef>
              <a:spcAft>
                <a:spcPts val="1200"/>
              </a:spcAft>
              <a:buNone/>
            </a:pPr>
            <a:endParaRPr>
              <a:solidFill>
                <a:srgbClr val="0C0C0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body" idx="1"/>
          </p:nvPr>
        </p:nvSpPr>
        <p:spPr>
          <a:xfrm>
            <a:off x="56225" y="398400"/>
            <a:ext cx="8520600" cy="43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alibri"/>
                <a:ea typeface="Calibri"/>
                <a:cs typeface="Calibri"/>
                <a:sym typeface="Calibri"/>
              </a:rPr>
              <a:t>Small Scale Embedded Systems</a:t>
            </a:r>
            <a:endParaRPr sz="2000" b="1">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n">
                <a:latin typeface="Calibri"/>
                <a:ea typeface="Calibri"/>
                <a:cs typeface="Calibri"/>
                <a:sym typeface="Calibri"/>
              </a:rPr>
              <a:t>These types of embedded systems are designed with a single 8 or 16-bit microcontroller, that  may even be activated by a battery. </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For developing embedded software for small scale embedded systems, the main programming tools are an editor, assembler,  cross assembler and integrated development environment (IDE).</a:t>
            </a:r>
            <a:endParaRPr>
              <a:latin typeface="Calibri"/>
              <a:ea typeface="Calibri"/>
              <a:cs typeface="Calibri"/>
              <a:sym typeface="Calibri"/>
            </a:endParaRPr>
          </a:p>
          <a:p>
            <a:pPr marL="0" lvl="0" indent="0" algn="l" rtl="0">
              <a:spcBef>
                <a:spcPts val="1200"/>
              </a:spcBef>
              <a:spcAft>
                <a:spcPts val="0"/>
              </a:spcAft>
              <a:buNone/>
            </a:pPr>
            <a:r>
              <a:rPr lang="en" sz="2000" b="1">
                <a:solidFill>
                  <a:schemeClr val="dk1"/>
                </a:solidFill>
                <a:latin typeface="Calibri"/>
                <a:ea typeface="Calibri"/>
                <a:cs typeface="Calibri"/>
                <a:sym typeface="Calibri"/>
              </a:rPr>
              <a:t>Medium Scale Embedded Systems</a:t>
            </a:r>
            <a:endParaRPr sz="2000" b="1">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n">
                <a:latin typeface="Calibri"/>
                <a:ea typeface="Calibri"/>
                <a:cs typeface="Calibri"/>
                <a:sym typeface="Calibri"/>
              </a:rPr>
              <a:t>These types of embedded systems design with a single or 16 or 32 bit microcontroller, RISCs or DSPs. </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These types of embedded systems have both hardware and software complexities.</a:t>
            </a:r>
            <a:endParaRPr>
              <a:latin typeface="Calibri"/>
              <a:ea typeface="Calibri"/>
              <a:cs typeface="Calibri"/>
              <a:sym typeface="Calibri"/>
            </a:endParaRPr>
          </a:p>
          <a:p>
            <a:pPr marL="0" lvl="0" indent="0" algn="l" rtl="0">
              <a:spcBef>
                <a:spcPts val="1200"/>
              </a:spcBef>
              <a:spcAft>
                <a:spcPts val="0"/>
              </a:spcAft>
              <a:buNone/>
            </a:pPr>
            <a:endParaRPr>
              <a:latin typeface="Calibri"/>
              <a:ea typeface="Calibri"/>
              <a:cs typeface="Calibri"/>
              <a:sym typeface="Calibri"/>
            </a:endParaRPr>
          </a:p>
          <a:p>
            <a:pPr marL="0" lvl="0" indent="0" algn="l" rtl="0">
              <a:spcBef>
                <a:spcPts val="1200"/>
              </a:spcBef>
              <a:spcAft>
                <a:spcPts val="0"/>
              </a:spcAft>
              <a:buNone/>
            </a:pPr>
            <a:endParaRPr>
              <a:latin typeface="Calibri"/>
              <a:ea typeface="Calibri"/>
              <a:cs typeface="Calibri"/>
              <a:sym typeface="Calibri"/>
            </a:endParaRPr>
          </a:p>
          <a:p>
            <a:pPr marL="0" lvl="0" indent="0" algn="l" rtl="0">
              <a:spcBef>
                <a:spcPts val="1200"/>
              </a:spcBef>
              <a:spcAft>
                <a:spcPts val="1200"/>
              </a:spcAft>
              <a:buNone/>
            </a:pPr>
            <a:endParaRPr>
              <a:latin typeface="Calibri"/>
              <a:ea typeface="Calibri"/>
              <a:cs typeface="Calibri"/>
              <a:sym typeface="Calibri"/>
            </a:endParaRPr>
          </a:p>
        </p:txBody>
      </p:sp>
      <p:sp>
        <p:nvSpPr>
          <p:cNvPr id="220" name="Google Shape;220;p37"/>
          <p:cNvSpPr txBox="1"/>
          <p:nvPr/>
        </p:nvSpPr>
        <p:spPr>
          <a:xfrm>
            <a:off x="56225" y="-50675"/>
            <a:ext cx="6398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alibri"/>
                <a:ea typeface="Calibri"/>
                <a:cs typeface="Calibri"/>
                <a:sym typeface="Calibri"/>
              </a:rPr>
              <a:t>Based on performance of microcontroller:</a:t>
            </a:r>
            <a:endParaRPr sz="2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body" idx="1"/>
          </p:nvPr>
        </p:nvSpPr>
        <p:spPr>
          <a:xfrm>
            <a:off x="311700" y="188850"/>
            <a:ext cx="8520600" cy="466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solidFill>
                  <a:schemeClr val="dk1"/>
                </a:solidFill>
                <a:latin typeface="Calibri"/>
                <a:ea typeface="Calibri"/>
                <a:cs typeface="Calibri"/>
                <a:sym typeface="Calibri"/>
              </a:rPr>
              <a:t>Continued</a:t>
            </a:r>
            <a:endParaRPr sz="2200" b="1">
              <a:solidFill>
                <a:schemeClr val="dk1"/>
              </a:solidFill>
              <a:latin typeface="Calibri"/>
              <a:ea typeface="Calibri"/>
              <a:cs typeface="Calibri"/>
              <a:sym typeface="Calibri"/>
            </a:endParaRPr>
          </a:p>
          <a:p>
            <a:pPr marL="457200" lvl="0" indent="0" algn="l" rtl="0">
              <a:spcBef>
                <a:spcPts val="1200"/>
              </a:spcBef>
              <a:spcAft>
                <a:spcPts val="0"/>
              </a:spcAft>
              <a:buNone/>
            </a:pPr>
            <a:r>
              <a:rPr lang="en">
                <a:latin typeface="Calibri"/>
                <a:ea typeface="Calibri"/>
                <a:cs typeface="Calibri"/>
                <a:sym typeface="Calibri"/>
              </a:rPr>
              <a:t>For developing embedded software for medium scale embedded systems, the main programming tools are C, C++, JAVA, Visual C++, RTOS, debugger, source code engineering tool, simulator and IDE.</a:t>
            </a:r>
            <a:endParaRPr sz="2000" b="1">
              <a:solidFill>
                <a:schemeClr val="dk1"/>
              </a:solidFill>
              <a:latin typeface="Calibri"/>
              <a:ea typeface="Calibri"/>
              <a:cs typeface="Calibri"/>
              <a:sym typeface="Calibri"/>
            </a:endParaRPr>
          </a:p>
          <a:p>
            <a:pPr marL="0" lvl="0" indent="0" algn="l" rtl="0">
              <a:spcBef>
                <a:spcPts val="1200"/>
              </a:spcBef>
              <a:spcAft>
                <a:spcPts val="0"/>
              </a:spcAft>
              <a:buNone/>
            </a:pPr>
            <a:endParaRPr sz="2000" b="1">
              <a:solidFill>
                <a:schemeClr val="dk1"/>
              </a:solidFill>
              <a:latin typeface="Calibri"/>
              <a:ea typeface="Calibri"/>
              <a:cs typeface="Calibri"/>
              <a:sym typeface="Calibri"/>
            </a:endParaRPr>
          </a:p>
          <a:p>
            <a:pPr marL="0" lvl="0" indent="0" algn="l" rtl="0">
              <a:spcBef>
                <a:spcPts val="1200"/>
              </a:spcBef>
              <a:spcAft>
                <a:spcPts val="0"/>
              </a:spcAft>
              <a:buNone/>
            </a:pPr>
            <a:r>
              <a:rPr lang="en" sz="2000" b="1">
                <a:solidFill>
                  <a:schemeClr val="dk1"/>
                </a:solidFill>
                <a:latin typeface="Calibri"/>
                <a:ea typeface="Calibri"/>
                <a:cs typeface="Calibri"/>
                <a:sym typeface="Calibri"/>
              </a:rPr>
              <a:t>Sophisticated Embedded Systems</a:t>
            </a:r>
            <a:endParaRPr sz="2000" b="1">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n">
                <a:latin typeface="Calibri"/>
                <a:ea typeface="Calibri"/>
                <a:cs typeface="Calibri"/>
                <a:sym typeface="Calibri"/>
              </a:rPr>
              <a:t>These types of embedded systems have enormous hardware and software complexities, that may need ASIPs, IPs, PLAs, scalable or configurable processors.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a:latin typeface="Calibri"/>
                <a:ea typeface="Calibri"/>
                <a:cs typeface="Calibri"/>
                <a:sym typeface="Calibri"/>
              </a:rPr>
              <a:t>They are used for cutting-edge applications that need hardware and software Co-design and  components which have to assemble  in the final system.</a:t>
            </a:r>
            <a:endParaRPr>
              <a:latin typeface="Calibri"/>
              <a:ea typeface="Calibri"/>
              <a:cs typeface="Calibri"/>
              <a:sym typeface="Calibri"/>
            </a:endParaRPr>
          </a:p>
          <a:p>
            <a:pPr marL="0" lvl="0" indent="0" algn="l" rtl="0">
              <a:spcBef>
                <a:spcPts val="1200"/>
              </a:spcBef>
              <a:spcAft>
                <a:spcPts val="120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311700" y="2836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00" b="1">
                <a:latin typeface="Calibri"/>
                <a:ea typeface="Calibri"/>
                <a:cs typeface="Calibri"/>
                <a:sym typeface="Calibri"/>
              </a:rPr>
              <a:t>Characteristics of an embedded system</a:t>
            </a:r>
            <a:endParaRPr sz="2800" b="1">
              <a:latin typeface="Calibri"/>
              <a:ea typeface="Calibri"/>
              <a:cs typeface="Calibri"/>
              <a:sym typeface="Calibri"/>
            </a:endParaRPr>
          </a:p>
        </p:txBody>
      </p:sp>
      <p:pic>
        <p:nvPicPr>
          <p:cNvPr id="231" name="Google Shape;231;p39"/>
          <p:cNvPicPr preferRelativeResize="0"/>
          <p:nvPr/>
        </p:nvPicPr>
        <p:blipFill>
          <a:blip r:embed="rId3">
            <a:alphaModFix/>
          </a:blip>
          <a:stretch>
            <a:fillRect/>
          </a:stretch>
        </p:blipFill>
        <p:spPr>
          <a:xfrm>
            <a:off x="1444625" y="942150"/>
            <a:ext cx="5791200" cy="378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169300"/>
            <a:ext cx="8520600" cy="607800"/>
          </a:xfrm>
          <a:prstGeom prst="rect">
            <a:avLst/>
          </a:prstGeom>
        </p:spPr>
        <p:txBody>
          <a:bodyPr spcFirstLastPara="1" wrap="square" lIns="91425" tIns="91425" rIns="91425" bIns="91425" anchor="t" anchorCtr="0">
            <a:noAutofit/>
          </a:bodyPr>
          <a:lstStyle/>
          <a:p>
            <a:pPr marL="0" lvl="0" indent="0" algn="ctr" rtl="0">
              <a:lnSpc>
                <a:spcPct val="153846"/>
              </a:lnSpc>
              <a:spcBef>
                <a:spcPts val="1800"/>
              </a:spcBef>
              <a:spcAft>
                <a:spcPts val="0"/>
              </a:spcAft>
              <a:buSzPts val="990"/>
              <a:buNone/>
            </a:pPr>
            <a:r>
              <a:rPr lang="en" sz="2755" b="1">
                <a:highlight>
                  <a:srgbClr val="FFFFFF"/>
                </a:highlight>
                <a:latin typeface="Calibri"/>
                <a:ea typeface="Calibri"/>
                <a:cs typeface="Calibri"/>
                <a:sym typeface="Calibri"/>
              </a:rPr>
              <a:t>Applications of Embedded Systems</a:t>
            </a:r>
            <a:endParaRPr sz="2755" b="1">
              <a:highlight>
                <a:srgbClr val="FFFFFF"/>
              </a:highlight>
              <a:latin typeface="Calibri"/>
              <a:ea typeface="Calibri"/>
              <a:cs typeface="Calibri"/>
              <a:sym typeface="Calibri"/>
            </a:endParaRPr>
          </a:p>
          <a:p>
            <a:pPr marL="457200" lvl="0" indent="0" algn="l" rtl="0">
              <a:lnSpc>
                <a:spcPct val="115000"/>
              </a:lnSpc>
              <a:spcBef>
                <a:spcPts val="900"/>
              </a:spcBef>
              <a:spcAft>
                <a:spcPts val="0"/>
              </a:spcAft>
              <a:buSzPts val="990"/>
              <a:buNone/>
            </a:pPr>
            <a:endParaRPr sz="1815">
              <a:highlight>
                <a:srgbClr val="FFFFFF"/>
              </a:highlight>
              <a:latin typeface="Calibri"/>
              <a:ea typeface="Calibri"/>
              <a:cs typeface="Calibri"/>
              <a:sym typeface="Calibri"/>
            </a:endParaRPr>
          </a:p>
          <a:p>
            <a:pPr marL="0" lvl="0" indent="0" algn="l" rtl="0">
              <a:spcBef>
                <a:spcPts val="0"/>
              </a:spcBef>
              <a:spcAft>
                <a:spcPts val="0"/>
              </a:spcAft>
              <a:buSzPts val="990"/>
              <a:buNone/>
            </a:pPr>
            <a:endParaRPr sz="3100">
              <a:latin typeface="Calibri"/>
              <a:ea typeface="Calibri"/>
              <a:cs typeface="Calibri"/>
              <a:sym typeface="Calibri"/>
            </a:endParaRPr>
          </a:p>
        </p:txBody>
      </p:sp>
      <p:sp>
        <p:nvSpPr>
          <p:cNvPr id="237" name="Google Shape;237;p40"/>
          <p:cNvSpPr txBox="1"/>
          <p:nvPr/>
        </p:nvSpPr>
        <p:spPr>
          <a:xfrm>
            <a:off x="2919975" y="916850"/>
            <a:ext cx="3000000" cy="1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50" b="1">
                <a:solidFill>
                  <a:srgbClr val="222222"/>
                </a:solidFill>
                <a:highlight>
                  <a:srgbClr val="FFFFFF"/>
                </a:highlight>
                <a:latin typeface="Calibri"/>
                <a:ea typeface="Calibri"/>
                <a:cs typeface="Calibri"/>
                <a:sym typeface="Calibri"/>
              </a:rPr>
              <a:t>Medical</a:t>
            </a:r>
            <a:endParaRPr sz="1750" b="1">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Dialysis Machine</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Infusion Pumps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Cardiac Monitor</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Prosthetic Device</a:t>
            </a:r>
            <a:endParaRPr sz="1550">
              <a:solidFill>
                <a:srgbClr val="222222"/>
              </a:solidFill>
              <a:highlight>
                <a:srgbClr val="FFFFFF"/>
              </a:highlight>
              <a:latin typeface="Calibri"/>
              <a:ea typeface="Calibri"/>
              <a:cs typeface="Calibri"/>
              <a:sym typeface="Calibri"/>
            </a:endParaRPr>
          </a:p>
        </p:txBody>
      </p:sp>
      <p:sp>
        <p:nvSpPr>
          <p:cNvPr id="238" name="Google Shape;238;p40"/>
          <p:cNvSpPr txBox="1"/>
          <p:nvPr/>
        </p:nvSpPr>
        <p:spPr>
          <a:xfrm>
            <a:off x="5762850" y="1036400"/>
            <a:ext cx="3000000" cy="128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50" b="1">
                <a:solidFill>
                  <a:srgbClr val="222222"/>
                </a:solidFill>
                <a:highlight>
                  <a:srgbClr val="FFFFFF"/>
                </a:highlight>
                <a:latin typeface="Calibri"/>
                <a:ea typeface="Calibri"/>
                <a:cs typeface="Calibri"/>
                <a:sym typeface="Calibri"/>
              </a:rPr>
              <a:t>Automotive</a:t>
            </a:r>
            <a:endParaRPr sz="1750" b="1">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Engine Control</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Ignition System</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Brake System</a:t>
            </a:r>
            <a:endParaRPr sz="1550">
              <a:solidFill>
                <a:srgbClr val="222222"/>
              </a:solidFill>
              <a:highlight>
                <a:srgbClr val="FFFFFF"/>
              </a:highlight>
              <a:latin typeface="Calibri"/>
              <a:ea typeface="Calibri"/>
              <a:cs typeface="Calibri"/>
              <a:sym typeface="Calibri"/>
            </a:endParaRPr>
          </a:p>
        </p:txBody>
      </p:sp>
      <p:sp>
        <p:nvSpPr>
          <p:cNvPr id="239" name="Google Shape;239;p40"/>
          <p:cNvSpPr txBox="1"/>
          <p:nvPr/>
        </p:nvSpPr>
        <p:spPr>
          <a:xfrm>
            <a:off x="72000" y="908000"/>
            <a:ext cx="3000000" cy="1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50" b="1">
                <a:solidFill>
                  <a:srgbClr val="222222"/>
                </a:solidFill>
                <a:highlight>
                  <a:srgbClr val="FFFFFF"/>
                </a:highlight>
                <a:latin typeface="Calibri"/>
                <a:ea typeface="Calibri"/>
                <a:cs typeface="Calibri"/>
                <a:sym typeface="Calibri"/>
              </a:rPr>
              <a:t>Robotic science</a:t>
            </a:r>
            <a:endParaRPr sz="1750" b="1">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Ground Vehicles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Drones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Underwater Vehicles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Industrial Robots</a:t>
            </a:r>
            <a:endParaRPr sz="1550">
              <a:solidFill>
                <a:srgbClr val="222222"/>
              </a:solidFill>
              <a:highlight>
                <a:srgbClr val="FFFFFF"/>
              </a:highlight>
              <a:latin typeface="Calibri"/>
              <a:ea typeface="Calibri"/>
              <a:cs typeface="Calibri"/>
              <a:sym typeface="Calibri"/>
            </a:endParaRPr>
          </a:p>
        </p:txBody>
      </p:sp>
      <p:sp>
        <p:nvSpPr>
          <p:cNvPr id="240" name="Google Shape;240;p40"/>
          <p:cNvSpPr txBox="1"/>
          <p:nvPr/>
        </p:nvSpPr>
        <p:spPr>
          <a:xfrm>
            <a:off x="0" y="2926475"/>
            <a:ext cx="3000000" cy="1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50" b="1">
                <a:solidFill>
                  <a:srgbClr val="222222"/>
                </a:solidFill>
                <a:highlight>
                  <a:srgbClr val="FFFFFF"/>
                </a:highlight>
                <a:latin typeface="Calibri"/>
                <a:ea typeface="Calibri"/>
                <a:cs typeface="Calibri"/>
                <a:sym typeface="Calibri"/>
              </a:rPr>
              <a:t>Networking</a:t>
            </a:r>
            <a:endParaRPr sz="1750" b="1">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Router</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Hubs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Gateways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Electronics Instruments</a:t>
            </a:r>
            <a:endParaRPr sz="1550">
              <a:solidFill>
                <a:srgbClr val="222222"/>
              </a:solidFill>
              <a:highlight>
                <a:srgbClr val="FFFFFF"/>
              </a:highlight>
              <a:latin typeface="Calibri"/>
              <a:ea typeface="Calibri"/>
              <a:cs typeface="Calibri"/>
              <a:sym typeface="Calibri"/>
            </a:endParaRPr>
          </a:p>
        </p:txBody>
      </p:sp>
      <p:sp>
        <p:nvSpPr>
          <p:cNvPr id="241" name="Google Shape;241;p40"/>
          <p:cNvSpPr txBox="1"/>
          <p:nvPr/>
        </p:nvSpPr>
        <p:spPr>
          <a:xfrm>
            <a:off x="2762850" y="2926475"/>
            <a:ext cx="3000000" cy="1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50" b="1">
                <a:solidFill>
                  <a:srgbClr val="222222"/>
                </a:solidFill>
                <a:highlight>
                  <a:srgbClr val="FFFFFF"/>
                </a:highlight>
                <a:latin typeface="Calibri"/>
                <a:ea typeface="Calibri"/>
                <a:cs typeface="Calibri"/>
                <a:sym typeface="Calibri"/>
              </a:rPr>
              <a:t>Home Devices</a:t>
            </a:r>
            <a:endParaRPr sz="1750" b="1">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TVs</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Digital Alarm</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Air Conditioner</a:t>
            </a:r>
            <a:endParaRPr sz="1550">
              <a:solidFill>
                <a:srgbClr val="222222"/>
              </a:solidFill>
              <a:highlight>
                <a:srgbClr val="FFFFFF"/>
              </a:highlight>
              <a:latin typeface="Calibri"/>
              <a:ea typeface="Calibri"/>
              <a:cs typeface="Calibri"/>
              <a:sym typeface="Calibri"/>
            </a:endParaRPr>
          </a:p>
          <a:p>
            <a:pPr marL="457200" lvl="0" indent="-327025" algn="l" rtl="0">
              <a:lnSpc>
                <a:spcPct val="115000"/>
              </a:lnSpc>
              <a:spcBef>
                <a:spcPts val="0"/>
              </a:spcBef>
              <a:spcAft>
                <a:spcPts val="0"/>
              </a:spcAft>
              <a:buClr>
                <a:srgbClr val="222222"/>
              </a:buClr>
              <a:buSzPts val="1550"/>
              <a:buFont typeface="Calibri"/>
              <a:buChar char="●"/>
            </a:pPr>
            <a:r>
              <a:rPr lang="en" sz="1550">
                <a:solidFill>
                  <a:srgbClr val="222222"/>
                </a:solidFill>
                <a:highlight>
                  <a:srgbClr val="FFFFFF"/>
                </a:highlight>
                <a:latin typeface="Calibri"/>
                <a:ea typeface="Calibri"/>
                <a:cs typeface="Calibri"/>
                <a:sym typeface="Calibri"/>
              </a:rPr>
              <a:t>DVD Video Player</a:t>
            </a:r>
            <a:endParaRPr sz="1550">
              <a:solidFill>
                <a:srgbClr val="222222"/>
              </a:solidFill>
              <a:highlight>
                <a:srgbClr val="FFFFFF"/>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3312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53846"/>
              </a:lnSpc>
              <a:spcBef>
                <a:spcPts val="1800"/>
              </a:spcBef>
              <a:spcAft>
                <a:spcPts val="0"/>
              </a:spcAft>
              <a:buNone/>
            </a:pPr>
            <a:r>
              <a:rPr lang="en" sz="3061" b="1">
                <a:highlight>
                  <a:srgbClr val="FFFFFF"/>
                </a:highlight>
                <a:latin typeface="Calibri"/>
                <a:ea typeface="Calibri"/>
                <a:cs typeface="Calibri"/>
                <a:sym typeface="Calibri"/>
              </a:rPr>
              <a:t>Advantages of Embedded System</a:t>
            </a:r>
            <a:endParaRPr sz="3061" b="1">
              <a:highlight>
                <a:srgbClr val="FFFFFF"/>
              </a:highlight>
              <a:latin typeface="Calibri"/>
              <a:ea typeface="Calibri"/>
              <a:cs typeface="Calibri"/>
              <a:sym typeface="Calibri"/>
            </a:endParaRPr>
          </a:p>
          <a:p>
            <a:pPr marL="0" lvl="0" indent="0" algn="l" rtl="0">
              <a:spcBef>
                <a:spcPts val="900"/>
              </a:spcBef>
              <a:spcAft>
                <a:spcPts val="0"/>
              </a:spcAft>
              <a:buNone/>
            </a:pPr>
            <a:r>
              <a:rPr lang="en">
                <a:latin typeface="Calibri"/>
                <a:ea typeface="Calibri"/>
                <a:cs typeface="Calibri"/>
                <a:sym typeface="Calibri"/>
              </a:rPr>
              <a:t> </a:t>
            </a:r>
            <a:endParaRPr>
              <a:latin typeface="Calibri"/>
              <a:ea typeface="Calibri"/>
              <a:cs typeface="Calibri"/>
              <a:sym typeface="Calibri"/>
            </a:endParaRPr>
          </a:p>
        </p:txBody>
      </p:sp>
      <p:sp>
        <p:nvSpPr>
          <p:cNvPr id="247" name="Google Shape;247;p41"/>
          <p:cNvSpPr txBox="1">
            <a:spLocks noGrp="1"/>
          </p:cNvSpPr>
          <p:nvPr>
            <p:ph type="body" idx="1"/>
          </p:nvPr>
        </p:nvSpPr>
        <p:spPr>
          <a:xfrm>
            <a:off x="185025" y="1281625"/>
            <a:ext cx="8520600" cy="1655400"/>
          </a:xfrm>
          <a:prstGeom prst="rect">
            <a:avLst/>
          </a:prstGeom>
        </p:spPr>
        <p:txBody>
          <a:bodyPr spcFirstLastPara="1" wrap="square" lIns="91425" tIns="91425" rIns="91425" bIns="91425" anchor="t" anchorCtr="0">
            <a:noAutofit/>
          </a:bodyPr>
          <a:lstStyle/>
          <a:p>
            <a:pPr marL="457200" lvl="0" indent="-345916" algn="l" rtl="0">
              <a:lnSpc>
                <a:spcPct val="115000"/>
              </a:lnSpc>
              <a:spcBef>
                <a:spcPts val="0"/>
              </a:spcBef>
              <a:spcAft>
                <a:spcPts val="0"/>
              </a:spcAft>
              <a:buClr>
                <a:srgbClr val="222222"/>
              </a:buClr>
              <a:buSzPts val="1848"/>
              <a:buFont typeface="Calibri"/>
              <a:buChar char="●"/>
            </a:pPr>
            <a:r>
              <a:rPr lang="en" sz="1847">
                <a:solidFill>
                  <a:srgbClr val="222222"/>
                </a:solidFill>
                <a:highlight>
                  <a:srgbClr val="FFFFFF"/>
                </a:highlight>
                <a:latin typeface="Calibri"/>
                <a:ea typeface="Calibri"/>
                <a:cs typeface="Calibri"/>
                <a:sym typeface="Calibri"/>
              </a:rPr>
              <a:t>Embedded System simplified hardware which, which reduces costs overall.</a:t>
            </a:r>
            <a:endParaRPr sz="1847">
              <a:solidFill>
                <a:srgbClr val="222222"/>
              </a:solidFill>
              <a:highlight>
                <a:srgbClr val="FFFFFF"/>
              </a:highlight>
              <a:latin typeface="Calibri"/>
              <a:ea typeface="Calibri"/>
              <a:cs typeface="Calibri"/>
              <a:sym typeface="Calibri"/>
            </a:endParaRPr>
          </a:p>
          <a:p>
            <a:pPr marL="457200" lvl="0" indent="-345916" algn="l" rtl="0">
              <a:lnSpc>
                <a:spcPct val="115000"/>
              </a:lnSpc>
              <a:spcBef>
                <a:spcPts val="0"/>
              </a:spcBef>
              <a:spcAft>
                <a:spcPts val="0"/>
              </a:spcAft>
              <a:buClr>
                <a:srgbClr val="222222"/>
              </a:buClr>
              <a:buSzPts val="1848"/>
              <a:buFont typeface="Calibri"/>
              <a:buChar char="●"/>
            </a:pPr>
            <a:r>
              <a:rPr lang="en" sz="1847">
                <a:solidFill>
                  <a:srgbClr val="222222"/>
                </a:solidFill>
                <a:highlight>
                  <a:srgbClr val="FFFFFF"/>
                </a:highlight>
                <a:latin typeface="Calibri"/>
                <a:ea typeface="Calibri"/>
                <a:cs typeface="Calibri"/>
                <a:sym typeface="Calibri"/>
              </a:rPr>
              <a:t>It has very few interconnections.</a:t>
            </a:r>
            <a:endParaRPr sz="1847">
              <a:solidFill>
                <a:srgbClr val="222222"/>
              </a:solidFill>
              <a:highlight>
                <a:srgbClr val="FFFFFF"/>
              </a:highlight>
              <a:latin typeface="Calibri"/>
              <a:ea typeface="Calibri"/>
              <a:cs typeface="Calibri"/>
              <a:sym typeface="Calibri"/>
            </a:endParaRPr>
          </a:p>
          <a:p>
            <a:pPr marL="457200" lvl="0" indent="-345916" algn="l" rtl="0">
              <a:lnSpc>
                <a:spcPct val="115000"/>
              </a:lnSpc>
              <a:spcBef>
                <a:spcPts val="0"/>
              </a:spcBef>
              <a:spcAft>
                <a:spcPts val="0"/>
              </a:spcAft>
              <a:buClr>
                <a:srgbClr val="222222"/>
              </a:buClr>
              <a:buSzPts val="1848"/>
              <a:buFont typeface="Calibri"/>
              <a:buChar char="●"/>
            </a:pPr>
            <a:r>
              <a:rPr lang="en" sz="1847">
                <a:solidFill>
                  <a:srgbClr val="222222"/>
                </a:solidFill>
                <a:highlight>
                  <a:srgbClr val="FFFFFF"/>
                </a:highlight>
                <a:latin typeface="Calibri"/>
                <a:ea typeface="Calibri"/>
                <a:cs typeface="Calibri"/>
                <a:sym typeface="Calibri"/>
              </a:rPr>
              <a:t>The embedded system is small in size.</a:t>
            </a:r>
            <a:endParaRPr sz="1847">
              <a:solidFill>
                <a:srgbClr val="222222"/>
              </a:solidFill>
              <a:highlight>
                <a:srgbClr val="FFFFFF"/>
              </a:highlight>
              <a:latin typeface="Calibri"/>
              <a:ea typeface="Calibri"/>
              <a:cs typeface="Calibri"/>
              <a:sym typeface="Calibri"/>
            </a:endParaRPr>
          </a:p>
          <a:p>
            <a:pPr marL="457200" lvl="0" indent="-345916" algn="l" rtl="0">
              <a:lnSpc>
                <a:spcPct val="115000"/>
              </a:lnSpc>
              <a:spcBef>
                <a:spcPts val="0"/>
              </a:spcBef>
              <a:spcAft>
                <a:spcPts val="0"/>
              </a:spcAft>
              <a:buClr>
                <a:srgbClr val="222222"/>
              </a:buClr>
              <a:buSzPts val="1848"/>
              <a:buFont typeface="Calibri"/>
              <a:buChar char="●"/>
            </a:pPr>
            <a:r>
              <a:rPr lang="en" sz="1847">
                <a:solidFill>
                  <a:srgbClr val="222222"/>
                </a:solidFill>
                <a:highlight>
                  <a:srgbClr val="FFFFFF"/>
                </a:highlight>
                <a:latin typeface="Calibri"/>
                <a:ea typeface="Calibri"/>
                <a:cs typeface="Calibri"/>
                <a:sym typeface="Calibri"/>
              </a:rPr>
              <a:t>It has a fast operation.</a:t>
            </a:r>
            <a:endParaRPr sz="1847">
              <a:solidFill>
                <a:srgbClr val="222222"/>
              </a:solidFill>
              <a:highlight>
                <a:srgbClr val="FFFFFF"/>
              </a:highlight>
              <a:latin typeface="Calibri"/>
              <a:ea typeface="Calibri"/>
              <a:cs typeface="Calibri"/>
              <a:sym typeface="Calibri"/>
            </a:endParaRPr>
          </a:p>
          <a:p>
            <a:pPr marL="457200" lvl="0" indent="-345916" algn="l" rtl="0">
              <a:lnSpc>
                <a:spcPct val="115000"/>
              </a:lnSpc>
              <a:spcBef>
                <a:spcPts val="0"/>
              </a:spcBef>
              <a:spcAft>
                <a:spcPts val="0"/>
              </a:spcAft>
              <a:buClr>
                <a:srgbClr val="222222"/>
              </a:buClr>
              <a:buSzPts val="1848"/>
              <a:buFont typeface="Calibri"/>
              <a:buChar char="●"/>
            </a:pPr>
            <a:r>
              <a:rPr lang="en" sz="1847">
                <a:solidFill>
                  <a:srgbClr val="222222"/>
                </a:solidFill>
                <a:highlight>
                  <a:srgbClr val="FFFFFF"/>
                </a:highlight>
                <a:latin typeface="Calibri"/>
                <a:ea typeface="Calibri"/>
                <a:cs typeface="Calibri"/>
                <a:sym typeface="Calibri"/>
              </a:rPr>
              <a:t>It has a low power operation.</a:t>
            </a:r>
            <a:endParaRPr sz="1847">
              <a:solidFill>
                <a:srgbClr val="222222"/>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SzPts val="935"/>
              <a:buNone/>
            </a:pPr>
            <a:endParaRPr sz="1847">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1200"/>
              </a:spcAft>
              <a:buSzPts val="935"/>
              <a:buNone/>
            </a:pPr>
            <a:endParaRPr sz="2230">
              <a:latin typeface="Calibri"/>
              <a:ea typeface="Calibri"/>
              <a:cs typeface="Calibri"/>
              <a:sym typeface="Calibri"/>
            </a:endParaRPr>
          </a:p>
        </p:txBody>
      </p:sp>
      <p:sp>
        <p:nvSpPr>
          <p:cNvPr id="248" name="Google Shape;248;p41"/>
          <p:cNvSpPr txBox="1"/>
          <p:nvPr/>
        </p:nvSpPr>
        <p:spPr>
          <a:xfrm>
            <a:off x="323050" y="2735550"/>
            <a:ext cx="8163600" cy="500100"/>
          </a:xfrm>
          <a:prstGeom prst="rect">
            <a:avLst/>
          </a:prstGeom>
          <a:noFill/>
          <a:ln>
            <a:noFill/>
          </a:ln>
        </p:spPr>
        <p:txBody>
          <a:bodyPr spcFirstLastPara="1" wrap="square" lIns="91425" tIns="91425" rIns="91425" bIns="91425" anchor="t" anchorCtr="0">
            <a:spAutoFit/>
          </a:bodyPr>
          <a:lstStyle/>
          <a:p>
            <a:pPr marL="0" lvl="0" indent="0" algn="l" rtl="0">
              <a:lnSpc>
                <a:spcPct val="153846"/>
              </a:lnSpc>
              <a:spcBef>
                <a:spcPts val="1800"/>
              </a:spcBef>
              <a:spcAft>
                <a:spcPts val="900"/>
              </a:spcAft>
              <a:buNone/>
            </a:pPr>
            <a:endParaRPr sz="2050" b="1">
              <a:solidFill>
                <a:schemeClr val="dk1"/>
              </a:solidFill>
              <a:highlight>
                <a:srgbClr val="FFFFFF"/>
              </a:highlight>
              <a:latin typeface="Calibri"/>
              <a:ea typeface="Calibri"/>
              <a:cs typeface="Calibri"/>
              <a:sym typeface="Calibri"/>
            </a:endParaRPr>
          </a:p>
        </p:txBody>
      </p:sp>
      <p:sp>
        <p:nvSpPr>
          <p:cNvPr id="249" name="Google Shape;249;p41"/>
          <p:cNvSpPr txBox="1"/>
          <p:nvPr/>
        </p:nvSpPr>
        <p:spPr>
          <a:xfrm>
            <a:off x="248350" y="2669650"/>
            <a:ext cx="8313000" cy="453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1750">
              <a:solidFill>
                <a:srgbClr val="222222"/>
              </a:solidFill>
              <a:highlight>
                <a:srgbClr val="FFFFFF"/>
              </a:highlight>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lnSpc>
                <a:spcPct val="153846"/>
              </a:lnSpc>
              <a:spcBef>
                <a:spcPts val="1800"/>
              </a:spcBef>
              <a:spcAft>
                <a:spcPts val="900"/>
              </a:spcAft>
              <a:buNone/>
            </a:pPr>
            <a:r>
              <a:rPr lang="en" sz="3050" b="1">
                <a:highlight>
                  <a:schemeClr val="lt1"/>
                </a:highlight>
                <a:latin typeface="Calibri"/>
                <a:ea typeface="Calibri"/>
                <a:cs typeface="Calibri"/>
                <a:sym typeface="Calibri"/>
              </a:rPr>
              <a:t>Disadvantages of Embedded System</a:t>
            </a:r>
            <a:endParaRPr sz="4000"/>
          </a:p>
        </p:txBody>
      </p:sp>
      <p:sp>
        <p:nvSpPr>
          <p:cNvPr id="255" name="Google Shape;255;p4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222222"/>
              </a:buClr>
              <a:buSzPts val="1800"/>
              <a:buFont typeface="Calibri"/>
              <a:buChar char="●"/>
            </a:pPr>
            <a:r>
              <a:rPr lang="en">
                <a:solidFill>
                  <a:srgbClr val="222222"/>
                </a:solidFill>
                <a:highlight>
                  <a:schemeClr val="lt1"/>
                </a:highlight>
                <a:latin typeface="Calibri"/>
                <a:ea typeface="Calibri"/>
                <a:cs typeface="Calibri"/>
                <a:sym typeface="Calibri"/>
              </a:rPr>
              <a:t>Embedded systems do a very specific task, so it can’t be programmed to do different things.</a:t>
            </a:r>
            <a:endParaRPr>
              <a:solidFill>
                <a:srgbClr val="222222"/>
              </a:solidFill>
              <a:highlight>
                <a:schemeClr val="lt1"/>
              </a:highlight>
              <a:latin typeface="Calibri"/>
              <a:ea typeface="Calibri"/>
              <a:cs typeface="Calibri"/>
              <a:sym typeface="Calibri"/>
            </a:endParaRPr>
          </a:p>
          <a:p>
            <a:pPr marL="457200" lvl="0" indent="-342900" algn="l" rtl="0">
              <a:spcBef>
                <a:spcPts val="0"/>
              </a:spcBef>
              <a:spcAft>
                <a:spcPts val="0"/>
              </a:spcAft>
              <a:buClr>
                <a:srgbClr val="222222"/>
              </a:buClr>
              <a:buSzPts val="1800"/>
              <a:buFont typeface="Calibri"/>
              <a:buChar char="●"/>
            </a:pPr>
            <a:r>
              <a:rPr lang="en">
                <a:solidFill>
                  <a:srgbClr val="222222"/>
                </a:solidFill>
                <a:highlight>
                  <a:schemeClr val="lt1"/>
                </a:highlight>
                <a:latin typeface="Calibri"/>
                <a:ea typeface="Calibri"/>
                <a:cs typeface="Calibri"/>
                <a:sym typeface="Calibri"/>
              </a:rPr>
              <a:t>It is difficult to backup of embedded files.</a:t>
            </a:r>
            <a:endParaRPr>
              <a:solidFill>
                <a:srgbClr val="222222"/>
              </a:solidFill>
              <a:highlight>
                <a:schemeClr val="lt1"/>
              </a:highlight>
              <a:latin typeface="Calibri"/>
              <a:ea typeface="Calibri"/>
              <a:cs typeface="Calibri"/>
              <a:sym typeface="Calibri"/>
            </a:endParaRPr>
          </a:p>
          <a:p>
            <a:pPr marL="457200" lvl="0" indent="-342900" algn="l" rtl="0">
              <a:spcBef>
                <a:spcPts val="0"/>
              </a:spcBef>
              <a:spcAft>
                <a:spcPts val="0"/>
              </a:spcAft>
              <a:buClr>
                <a:srgbClr val="222222"/>
              </a:buClr>
              <a:buSzPts val="1800"/>
              <a:buFont typeface="Calibri"/>
              <a:buChar char="●"/>
            </a:pPr>
            <a:r>
              <a:rPr lang="en">
                <a:solidFill>
                  <a:srgbClr val="222222"/>
                </a:solidFill>
                <a:highlight>
                  <a:schemeClr val="lt1"/>
                </a:highlight>
                <a:latin typeface="Calibri"/>
                <a:ea typeface="Calibri"/>
                <a:cs typeface="Calibri"/>
                <a:sym typeface="Calibri"/>
              </a:rPr>
              <a:t>To develop an embedded system needs high development effort.</a:t>
            </a:r>
            <a:endParaRPr>
              <a:solidFill>
                <a:srgbClr val="222222"/>
              </a:solidFill>
              <a:highlight>
                <a:schemeClr val="lt1"/>
              </a:highlight>
              <a:latin typeface="Calibri"/>
              <a:ea typeface="Calibri"/>
              <a:cs typeface="Calibri"/>
              <a:sym typeface="Calibri"/>
            </a:endParaRPr>
          </a:p>
          <a:p>
            <a:pPr marL="457200" lvl="0" indent="-342900" algn="l" rtl="0">
              <a:spcBef>
                <a:spcPts val="0"/>
              </a:spcBef>
              <a:spcAft>
                <a:spcPts val="0"/>
              </a:spcAft>
              <a:buClr>
                <a:srgbClr val="222222"/>
              </a:buClr>
              <a:buSzPts val="1800"/>
              <a:buFont typeface="Calibri"/>
              <a:buChar char="●"/>
            </a:pPr>
            <a:r>
              <a:rPr lang="en">
                <a:solidFill>
                  <a:srgbClr val="222222"/>
                </a:solidFill>
                <a:highlight>
                  <a:schemeClr val="lt1"/>
                </a:highlight>
                <a:latin typeface="Calibri"/>
                <a:ea typeface="Calibri"/>
                <a:cs typeface="Calibri"/>
                <a:sym typeface="Calibri"/>
              </a:rPr>
              <a:t>Embedded systems offer very limited resources for memory.</a:t>
            </a:r>
            <a:endParaRPr>
              <a:solidFill>
                <a:srgbClr val="222222"/>
              </a:solidFill>
              <a:highlight>
                <a:schemeClr val="lt1"/>
              </a:highlight>
              <a:latin typeface="Calibri"/>
              <a:ea typeface="Calibri"/>
              <a:cs typeface="Calibri"/>
              <a:sym typeface="Calibri"/>
            </a:endParaRPr>
          </a:p>
          <a:p>
            <a:pPr marL="457200" lvl="0" indent="-342900" algn="l" rtl="0">
              <a:spcBef>
                <a:spcPts val="0"/>
              </a:spcBef>
              <a:spcAft>
                <a:spcPts val="0"/>
              </a:spcAft>
              <a:buClr>
                <a:srgbClr val="222222"/>
              </a:buClr>
              <a:buSzPts val="1800"/>
              <a:buFont typeface="Calibri"/>
              <a:buChar char="●"/>
            </a:pPr>
            <a:r>
              <a:rPr lang="en">
                <a:solidFill>
                  <a:srgbClr val="222222"/>
                </a:solidFill>
                <a:highlight>
                  <a:schemeClr val="lt1"/>
                </a:highlight>
                <a:latin typeface="Calibri"/>
                <a:ea typeface="Calibri"/>
                <a:cs typeface="Calibri"/>
                <a:sym typeface="Calibri"/>
              </a:rPr>
              <a:t>It needs a long time to market.</a:t>
            </a:r>
            <a:endParaRPr>
              <a:solidFill>
                <a:srgbClr val="222222"/>
              </a:solidFill>
              <a:highlight>
                <a:schemeClr val="lt1"/>
              </a:highlight>
              <a:latin typeface="Calibri"/>
              <a:ea typeface="Calibri"/>
              <a:cs typeface="Calibri"/>
              <a:sym typeface="Calibri"/>
            </a:endParaRPr>
          </a:p>
          <a:p>
            <a:pPr marL="457200" lvl="0" indent="0" algn="l" rtl="0">
              <a:spcBef>
                <a:spcPts val="0"/>
              </a:spcBef>
              <a:spcAft>
                <a:spcPts val="0"/>
              </a:spcAft>
              <a:buNone/>
            </a:pPr>
            <a:endParaRPr sz="1750">
              <a:solidFill>
                <a:srgbClr val="222222"/>
              </a:solidFill>
              <a:highlight>
                <a:schemeClr val="lt1"/>
              </a:highlight>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0" y="1785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b="1">
                <a:latin typeface="Calibri"/>
                <a:ea typeface="Calibri"/>
                <a:cs typeface="Calibri"/>
                <a:sym typeface="Calibri"/>
              </a:rPr>
              <a:t>Processor</a:t>
            </a:r>
            <a:endParaRPr sz="3100" b="1">
              <a:latin typeface="Calibri"/>
              <a:ea typeface="Calibri"/>
              <a:cs typeface="Calibri"/>
              <a:sym typeface="Calibri"/>
            </a:endParaRPr>
          </a:p>
        </p:txBody>
      </p:sp>
      <p:sp>
        <p:nvSpPr>
          <p:cNvPr id="261" name="Google Shape;261;p43"/>
          <p:cNvSpPr txBox="1">
            <a:spLocks noGrp="1"/>
          </p:cNvSpPr>
          <p:nvPr>
            <p:ph type="body" idx="1"/>
          </p:nvPr>
        </p:nvSpPr>
        <p:spPr>
          <a:xfrm>
            <a:off x="203625" y="1042350"/>
            <a:ext cx="8520600" cy="33390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Processor is heart of Embedded system.</a:t>
            </a:r>
            <a:endParaRPr>
              <a:solidFill>
                <a:srgbClr val="000000"/>
              </a:solidFill>
              <a:latin typeface="Calibri"/>
              <a:ea typeface="Calibri"/>
              <a:cs typeface="Calibri"/>
              <a:sym typeface="Calibri"/>
            </a:endParaRPr>
          </a:p>
          <a:p>
            <a:pPr marL="457200" lvl="0" indent="-342900" algn="l" rtl="0">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An embedded processor is a microprocessor</a:t>
            </a:r>
            <a:endParaRPr>
              <a:solidFill>
                <a:srgbClr val="000000"/>
              </a:solidFill>
              <a:latin typeface="Calibri"/>
              <a:ea typeface="Calibri"/>
              <a:cs typeface="Calibri"/>
              <a:sym typeface="Calibri"/>
            </a:endParaRPr>
          </a:p>
          <a:p>
            <a:pPr marL="457200" lvl="0" indent="0" algn="l" rtl="0">
              <a:lnSpc>
                <a:spcPct val="100000"/>
              </a:lnSpc>
              <a:spcBef>
                <a:spcPts val="1200"/>
              </a:spcBef>
              <a:spcAft>
                <a:spcPts val="0"/>
              </a:spcAft>
              <a:buNone/>
            </a:pPr>
            <a:r>
              <a:rPr lang="en">
                <a:solidFill>
                  <a:srgbClr val="000000"/>
                </a:solidFill>
                <a:latin typeface="Calibri"/>
                <a:ea typeface="Calibri"/>
                <a:cs typeface="Calibri"/>
                <a:sym typeface="Calibri"/>
              </a:rPr>
              <a:t>that is used in an embedded system.</a:t>
            </a:r>
            <a:endParaRPr>
              <a:solidFill>
                <a:srgbClr val="000000"/>
              </a:solidFill>
              <a:latin typeface="Calibri"/>
              <a:ea typeface="Calibri"/>
              <a:cs typeface="Calibri"/>
              <a:sym typeface="Calibri"/>
            </a:endParaRPr>
          </a:p>
          <a:p>
            <a:pPr marL="457200" lvl="0" indent="-342900" algn="l" rtl="0">
              <a:lnSpc>
                <a:spcPct val="100000"/>
              </a:lnSpc>
              <a:spcBef>
                <a:spcPts val="1200"/>
              </a:spcBef>
              <a:spcAft>
                <a:spcPts val="0"/>
              </a:spcAft>
              <a:buClr>
                <a:srgbClr val="000000"/>
              </a:buClr>
              <a:buSzPts val="1800"/>
              <a:buFont typeface="Calibri"/>
              <a:buChar char="❖"/>
            </a:pPr>
            <a:r>
              <a:rPr lang="en">
                <a:solidFill>
                  <a:srgbClr val="000000"/>
                </a:solidFill>
                <a:latin typeface="Calibri"/>
                <a:ea typeface="Calibri"/>
                <a:cs typeface="Calibri"/>
                <a:sym typeface="Calibri"/>
              </a:rPr>
              <a:t>For an embedded system designer know</a:t>
            </a:r>
            <a:endParaRPr>
              <a:solidFill>
                <a:srgbClr val="000000"/>
              </a:solidFill>
              <a:latin typeface="Calibri"/>
              <a:ea typeface="Calibri"/>
              <a:cs typeface="Calibri"/>
              <a:sym typeface="Calibri"/>
            </a:endParaRPr>
          </a:p>
          <a:p>
            <a:pPr marL="457200" lvl="0" indent="0" algn="l" rtl="0">
              <a:lnSpc>
                <a:spcPct val="100000"/>
              </a:lnSpc>
              <a:spcBef>
                <a:spcPts val="1200"/>
              </a:spcBef>
              <a:spcAft>
                <a:spcPts val="0"/>
              </a:spcAft>
              <a:buNone/>
            </a:pPr>
            <a:r>
              <a:rPr lang="en">
                <a:solidFill>
                  <a:srgbClr val="000000"/>
                </a:solidFill>
                <a:latin typeface="Calibri"/>
                <a:ea typeface="Calibri"/>
                <a:cs typeface="Calibri"/>
                <a:sym typeface="Calibri"/>
              </a:rPr>
              <a:t>knowledge of microprocessor and </a:t>
            </a:r>
            <a:endParaRPr>
              <a:solidFill>
                <a:srgbClr val="000000"/>
              </a:solidFill>
              <a:latin typeface="Calibri"/>
              <a:ea typeface="Calibri"/>
              <a:cs typeface="Calibri"/>
              <a:sym typeface="Calibri"/>
            </a:endParaRPr>
          </a:p>
          <a:p>
            <a:pPr marL="457200" lvl="0" indent="0" algn="l" rtl="0">
              <a:lnSpc>
                <a:spcPct val="100000"/>
              </a:lnSpc>
              <a:spcBef>
                <a:spcPts val="1200"/>
              </a:spcBef>
              <a:spcAft>
                <a:spcPts val="0"/>
              </a:spcAft>
              <a:buNone/>
            </a:pPr>
            <a:r>
              <a:rPr lang="en">
                <a:solidFill>
                  <a:srgbClr val="000000"/>
                </a:solidFill>
                <a:latin typeface="Calibri"/>
                <a:ea typeface="Calibri"/>
                <a:cs typeface="Calibri"/>
                <a:sym typeface="Calibri"/>
              </a:rPr>
              <a:t>microcontroller is must.</a:t>
            </a:r>
            <a:endParaRPr>
              <a:solidFill>
                <a:srgbClr val="000000"/>
              </a:solidFill>
              <a:latin typeface="Calibri"/>
              <a:ea typeface="Calibri"/>
              <a:cs typeface="Calibri"/>
              <a:sym typeface="Calibri"/>
            </a:endParaRPr>
          </a:p>
          <a:p>
            <a:pPr marL="457200" lvl="0" indent="0" algn="l" rtl="0">
              <a:spcBef>
                <a:spcPts val="1200"/>
              </a:spcBef>
              <a:spcAft>
                <a:spcPts val="1200"/>
              </a:spcAft>
              <a:buNone/>
            </a:pPr>
            <a:endParaRPr sz="2000">
              <a:latin typeface="Calibri"/>
              <a:ea typeface="Calibri"/>
              <a:cs typeface="Calibri"/>
              <a:sym typeface="Calibri"/>
            </a:endParaRPr>
          </a:p>
        </p:txBody>
      </p:sp>
      <p:pic>
        <p:nvPicPr>
          <p:cNvPr id="262" name="Google Shape;262;p43"/>
          <p:cNvPicPr preferRelativeResize="0"/>
          <p:nvPr/>
        </p:nvPicPr>
        <p:blipFill rotWithShape="1">
          <a:blip r:embed="rId3">
            <a:alphaModFix/>
          </a:blip>
          <a:srcRect l="2899" t="2879" r="-2899" b="-2880"/>
          <a:stretch/>
        </p:blipFill>
        <p:spPr>
          <a:xfrm>
            <a:off x="5068524" y="1042350"/>
            <a:ext cx="3811100"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endParaRPr b="1">
              <a:solidFill>
                <a:srgbClr val="FF0000"/>
              </a:solidFill>
            </a:endParaRPr>
          </a:p>
        </p:txBody>
      </p:sp>
      <p:sp>
        <p:nvSpPr>
          <p:cNvPr id="153" name="Google Shape;153;p26"/>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rmAutofit/>
          </a:bodyPr>
          <a:lstStyle/>
          <a:p>
            <a:pPr marL="0" lvl="0" indent="0" algn="l" rtl="0">
              <a:spcBef>
                <a:spcPts val="1000"/>
              </a:spcBef>
              <a:spcAft>
                <a:spcPts val="0"/>
              </a:spcAft>
              <a:buNone/>
            </a:pPr>
            <a:endParaRPr/>
          </a:p>
        </p:txBody>
      </p:sp>
      <p:sp>
        <p:nvSpPr>
          <p:cNvPr id="154" name="Google Shape;154;p26"/>
          <p:cNvSpPr txBox="1"/>
          <p:nvPr/>
        </p:nvSpPr>
        <p:spPr>
          <a:xfrm>
            <a:off x="487175" y="441825"/>
            <a:ext cx="6525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a:solidFill>
                  <a:srgbClr val="FFFFFF"/>
                </a:solidFill>
              </a:rPr>
              <a:t>Embedded Sysytems</a:t>
            </a:r>
            <a:endParaRPr sz="3400">
              <a:solidFill>
                <a:srgbClr val="FFFFFF"/>
              </a:solidFill>
            </a:endParaRPr>
          </a:p>
        </p:txBody>
      </p:sp>
      <p:pic>
        <p:nvPicPr>
          <p:cNvPr id="155" name="Google Shape;155;p26"/>
          <p:cNvPicPr preferRelativeResize="0"/>
          <p:nvPr/>
        </p:nvPicPr>
        <p:blipFill>
          <a:blip r:embed="rId3">
            <a:alphaModFix/>
          </a:blip>
          <a:stretch>
            <a:fillRect/>
          </a:stretch>
        </p:blipFill>
        <p:spPr>
          <a:xfrm>
            <a:off x="8049" y="0"/>
            <a:ext cx="9127900" cy="5143499"/>
          </a:xfrm>
          <a:prstGeom prst="rect">
            <a:avLst/>
          </a:prstGeom>
          <a:noFill/>
          <a:ln>
            <a:noFill/>
          </a:ln>
        </p:spPr>
      </p:pic>
      <p:sp>
        <p:nvSpPr>
          <p:cNvPr id="156" name="Google Shape;156;p26"/>
          <p:cNvSpPr txBox="1"/>
          <p:nvPr/>
        </p:nvSpPr>
        <p:spPr>
          <a:xfrm>
            <a:off x="283575" y="303225"/>
            <a:ext cx="83292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200" b="1">
                <a:solidFill>
                  <a:srgbClr val="FFFF00"/>
                </a:solidFill>
              </a:rPr>
              <a:t>  </a:t>
            </a:r>
            <a:r>
              <a:rPr lang="en" sz="5200" b="1">
                <a:solidFill>
                  <a:schemeClr val="dk1"/>
                </a:solidFill>
                <a:latin typeface="Comic Sans MS"/>
                <a:ea typeface="Comic Sans MS"/>
                <a:cs typeface="Comic Sans MS"/>
                <a:sym typeface="Comic Sans MS"/>
              </a:rPr>
              <a:t>Embedded  Systems</a:t>
            </a:r>
            <a:endParaRPr>
              <a:solidFill>
                <a:schemeClr val="dk1"/>
              </a:solidFill>
              <a:latin typeface="Comic Sans MS"/>
              <a:ea typeface="Comic Sans MS"/>
              <a:cs typeface="Comic Sans MS"/>
              <a:sym typeface="Comic Sans MS"/>
            </a:endParaRPr>
          </a:p>
        </p:txBody>
      </p:sp>
      <p:sp>
        <p:nvSpPr>
          <p:cNvPr id="157" name="Google Shape;157;p26"/>
          <p:cNvSpPr txBox="1"/>
          <p:nvPr/>
        </p:nvSpPr>
        <p:spPr>
          <a:xfrm>
            <a:off x="6253775" y="2694125"/>
            <a:ext cx="2809800" cy="152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a:solidFill>
                  <a:srgbClr val="FFFFFF"/>
                </a:solidFill>
                <a:latin typeface="Roboto"/>
                <a:ea typeface="Roboto"/>
                <a:cs typeface="Roboto"/>
                <a:sym typeface="Roboto"/>
              </a:rPr>
              <a:t>                     </a:t>
            </a:r>
            <a:r>
              <a:rPr lang="en" sz="2300" b="1">
                <a:solidFill>
                  <a:srgbClr val="FFFFFF"/>
                </a:solidFill>
                <a:latin typeface="Comic Sans MS"/>
                <a:ea typeface="Comic Sans MS"/>
                <a:cs typeface="Comic Sans MS"/>
                <a:sym typeface="Comic Sans MS"/>
              </a:rPr>
              <a:t>BY……</a:t>
            </a:r>
            <a:endParaRPr sz="2300"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sz="2300" b="1">
                <a:solidFill>
                  <a:srgbClr val="FFFFFF"/>
                </a:solidFill>
                <a:latin typeface="Roboto"/>
                <a:ea typeface="Roboto"/>
                <a:cs typeface="Roboto"/>
                <a:sym typeface="Roboto"/>
              </a:rPr>
              <a:t>                </a:t>
            </a:r>
            <a:r>
              <a:rPr lang="en" sz="2300" b="1">
                <a:solidFill>
                  <a:srgbClr val="FFFFFF"/>
                </a:solidFill>
                <a:latin typeface="Comic Sans MS"/>
                <a:ea typeface="Comic Sans MS"/>
                <a:cs typeface="Comic Sans MS"/>
                <a:sym typeface="Comic Sans MS"/>
              </a:rPr>
              <a:t> </a:t>
            </a:r>
            <a:r>
              <a:rPr lang="en" sz="3800" b="1">
                <a:solidFill>
                  <a:srgbClr val="FFFFFF"/>
                </a:solidFill>
                <a:latin typeface="Comic Sans MS"/>
                <a:ea typeface="Comic Sans MS"/>
                <a:cs typeface="Comic Sans MS"/>
                <a:sym typeface="Comic Sans MS"/>
              </a:rPr>
              <a:t>TEJA</a:t>
            </a:r>
            <a:r>
              <a:rPr lang="en" sz="2300" b="1">
                <a:solidFill>
                  <a:srgbClr val="FFFFFF"/>
                </a:solidFill>
                <a:latin typeface="Roboto"/>
                <a:ea typeface="Roboto"/>
                <a:cs typeface="Roboto"/>
                <a:sym typeface="Roboto"/>
              </a:rPr>
              <a:t>       </a:t>
            </a:r>
            <a:r>
              <a:rPr lang="en" sz="2300" b="1">
                <a:solidFill>
                  <a:srgbClr val="FFFFFF"/>
                </a:solidFill>
                <a:latin typeface="Comic Sans MS"/>
                <a:ea typeface="Comic Sans MS"/>
                <a:cs typeface="Comic Sans MS"/>
                <a:sym typeface="Comic Sans MS"/>
              </a:rPr>
              <a:t>         </a:t>
            </a:r>
            <a:endParaRPr sz="2300"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sz="1700" b="1">
                <a:solidFill>
                  <a:srgbClr val="FFFFFF"/>
                </a:solidFill>
                <a:latin typeface="Roboto"/>
                <a:ea typeface="Roboto"/>
                <a:cs typeface="Roboto"/>
                <a:sym typeface="Roboto"/>
              </a:rPr>
              <a:t>           </a:t>
            </a:r>
            <a:endParaRPr sz="1700" b="1">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222825" y="23225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00" b="1">
                <a:latin typeface="Calibri"/>
                <a:ea typeface="Calibri"/>
                <a:cs typeface="Calibri"/>
                <a:sym typeface="Calibri"/>
              </a:rPr>
              <a:t>MICROPROCESSOR:</a:t>
            </a:r>
            <a:endParaRPr sz="2400" b="1">
              <a:latin typeface="Calibri"/>
              <a:ea typeface="Calibri"/>
              <a:cs typeface="Calibri"/>
              <a:sym typeface="Calibri"/>
            </a:endParaRPr>
          </a:p>
        </p:txBody>
      </p:sp>
      <p:sp>
        <p:nvSpPr>
          <p:cNvPr id="268" name="Google Shape;268;p44"/>
          <p:cNvSpPr txBox="1">
            <a:spLocks noGrp="1"/>
          </p:cNvSpPr>
          <p:nvPr>
            <p:ph type="body" idx="1"/>
          </p:nvPr>
        </p:nvSpPr>
        <p:spPr>
          <a:xfrm>
            <a:off x="311700" y="907725"/>
            <a:ext cx="8520600" cy="4169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A microprocessor is basically the brain of the computer. We can also call it simply a processor or CPU. </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Furthermore, a microprocessor is basically a computer processor that is mounted on a single IC (Integrated Circuit).</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It means that all the functions of the processor are included on a single chip.</a:t>
            </a:r>
            <a:endParaRPr>
              <a:solidFill>
                <a:srgbClr val="000000"/>
              </a:solidFill>
              <a:latin typeface="Calibri"/>
              <a:ea typeface="Calibri"/>
              <a:cs typeface="Calibri"/>
              <a:sym typeface="Calibri"/>
            </a:endParaRPr>
          </a:p>
          <a:p>
            <a:pPr marL="457200" lvl="0" indent="0" algn="l" rtl="0">
              <a:spcBef>
                <a:spcPts val="1200"/>
              </a:spcBef>
              <a:spcAft>
                <a:spcPts val="0"/>
              </a:spcAft>
              <a:buNone/>
            </a:pPr>
            <a:endParaRPr>
              <a:solidFill>
                <a:srgbClr val="000000"/>
              </a:solidFill>
              <a:latin typeface="Calibri"/>
              <a:ea typeface="Calibri"/>
              <a:cs typeface="Calibri"/>
              <a:sym typeface="Calibri"/>
            </a:endParaRPr>
          </a:p>
          <a:p>
            <a:pPr marL="0" lvl="0" indent="0" algn="l" rtl="0">
              <a:spcBef>
                <a:spcPts val="1200"/>
              </a:spcBef>
              <a:spcAft>
                <a:spcPts val="0"/>
              </a:spcAft>
              <a:buNone/>
            </a:pPr>
            <a:r>
              <a:rPr lang="en" sz="2000" b="1">
                <a:solidFill>
                  <a:schemeClr val="dk1"/>
                </a:solidFill>
              </a:rPr>
              <a:t>Example: </a:t>
            </a:r>
            <a:r>
              <a:rPr lang="en">
                <a:solidFill>
                  <a:srgbClr val="000000"/>
                </a:solidFill>
                <a:highlight>
                  <a:srgbClr val="FFFFFF"/>
                </a:highlight>
                <a:latin typeface="Calibri"/>
                <a:ea typeface="Calibri"/>
                <a:cs typeface="Calibri"/>
                <a:sym typeface="Calibri"/>
              </a:rPr>
              <a:t>microwaves, toasters, televisions, VCRs, DVD players, ovens, stoves, clothes washers, home computers, alarm clocks, hand-held game devices, thermostats, video game systems, bread machines, dishwashers etc.</a:t>
            </a:r>
            <a:endParaRPr sz="2400">
              <a:solidFill>
                <a:srgbClr val="000000"/>
              </a:solidFill>
              <a:latin typeface="Calibri"/>
              <a:ea typeface="Calibri"/>
              <a:cs typeface="Calibri"/>
              <a:sym typeface="Calibri"/>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a:spLocks noGrp="1"/>
          </p:cNvSpPr>
          <p:nvPr>
            <p:ph type="title"/>
          </p:nvPr>
        </p:nvSpPr>
        <p:spPr>
          <a:xfrm>
            <a:off x="172225" y="1434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alibri"/>
                <a:ea typeface="Calibri"/>
                <a:cs typeface="Calibri"/>
                <a:sym typeface="Calibri"/>
              </a:rPr>
              <a:t>Block diagram of Microprocessor :</a:t>
            </a:r>
            <a:endParaRPr b="1">
              <a:latin typeface="Calibri"/>
              <a:ea typeface="Calibri"/>
              <a:cs typeface="Calibri"/>
              <a:sym typeface="Calibri"/>
            </a:endParaRPr>
          </a:p>
        </p:txBody>
      </p:sp>
      <p:pic>
        <p:nvPicPr>
          <p:cNvPr id="274" name="Google Shape;274;p45"/>
          <p:cNvPicPr preferRelativeResize="0"/>
          <p:nvPr/>
        </p:nvPicPr>
        <p:blipFill>
          <a:blip r:embed="rId3">
            <a:alphaModFix/>
          </a:blip>
          <a:stretch>
            <a:fillRect/>
          </a:stretch>
        </p:blipFill>
        <p:spPr>
          <a:xfrm>
            <a:off x="4738625" y="838250"/>
            <a:ext cx="4120826" cy="2827750"/>
          </a:xfrm>
          <a:prstGeom prst="rect">
            <a:avLst/>
          </a:prstGeom>
          <a:noFill/>
          <a:ln>
            <a:noFill/>
          </a:ln>
        </p:spPr>
      </p:pic>
      <p:sp>
        <p:nvSpPr>
          <p:cNvPr id="275" name="Google Shape;275;p45"/>
          <p:cNvSpPr txBox="1"/>
          <p:nvPr/>
        </p:nvSpPr>
        <p:spPr>
          <a:xfrm>
            <a:off x="211075" y="1033150"/>
            <a:ext cx="4527600" cy="33294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Font typeface="Calibri"/>
              <a:buChar char="❖"/>
            </a:pPr>
            <a:r>
              <a:rPr lang="en" sz="1800">
                <a:latin typeface="Calibri"/>
                <a:ea typeface="Calibri"/>
                <a:cs typeface="Calibri"/>
                <a:sym typeface="Calibri"/>
              </a:rPr>
              <a:t>A microprocessor consists of an ALU, control unit and register array.</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a:latin typeface="Calibri"/>
                <a:ea typeface="Calibri"/>
                <a:cs typeface="Calibri"/>
                <a:sym typeface="Calibri"/>
              </a:rPr>
              <a:t>Where ALU performs arithmetic and logical operations on the data received from an input device or memory.</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a:latin typeface="Calibri"/>
                <a:ea typeface="Calibri"/>
                <a:cs typeface="Calibri"/>
                <a:sym typeface="Calibri"/>
              </a:rPr>
              <a:t>Control unit controls the instructions and flow of data within the computer.</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 sz="1800">
                <a:latin typeface="Calibri"/>
                <a:ea typeface="Calibri"/>
                <a:cs typeface="Calibri"/>
                <a:sym typeface="Calibri"/>
              </a:rPr>
              <a:t>And, register array consists of registers identified by letters like B, C, D, E, H, L, and accumulator.</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167275" y="1545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b="1">
                <a:latin typeface="Calibri"/>
                <a:ea typeface="Calibri"/>
                <a:cs typeface="Calibri"/>
                <a:sym typeface="Calibri"/>
              </a:rPr>
              <a:t>MICROCONTROLLERS:</a:t>
            </a:r>
            <a:endParaRPr sz="2600" b="1">
              <a:latin typeface="Calibri"/>
              <a:ea typeface="Calibri"/>
              <a:cs typeface="Calibri"/>
              <a:sym typeface="Calibri"/>
            </a:endParaRPr>
          </a:p>
        </p:txBody>
      </p:sp>
      <p:sp>
        <p:nvSpPr>
          <p:cNvPr id="281" name="Google Shape;281;p46"/>
          <p:cNvSpPr txBox="1">
            <a:spLocks noGrp="1"/>
          </p:cNvSpPr>
          <p:nvPr>
            <p:ph type="body" idx="1"/>
          </p:nvPr>
        </p:nvSpPr>
        <p:spPr>
          <a:xfrm>
            <a:off x="311700" y="833175"/>
            <a:ext cx="8520600" cy="373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A microcontroller is a single integrated circuit that comprises various elements, including a microprocessor, timers, counters, input/output (I/O) ports, random access memory (RAM), read-only memory (ROM), and some other components.</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These parts work together to execute a pre-programmed set of specific tasks. </a:t>
            </a:r>
            <a:endParaRPr>
              <a:solidFill>
                <a:srgbClr val="0C0C0C"/>
              </a:solidFill>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Thus, a microcontroller is like a little computer that processes and even executes control in an electronic device.</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sz="2000" b="1">
                <a:solidFill>
                  <a:schemeClr val="dk1"/>
                </a:solidFill>
                <a:latin typeface="Calibri"/>
                <a:ea typeface="Calibri"/>
                <a:cs typeface="Calibri"/>
                <a:sym typeface="Calibri"/>
              </a:rPr>
              <a:t>Example: </a:t>
            </a:r>
            <a:r>
              <a:rPr lang="en">
                <a:solidFill>
                  <a:srgbClr val="0C0C0C"/>
                </a:solidFill>
                <a:latin typeface="Calibri"/>
                <a:ea typeface="Calibri"/>
                <a:cs typeface="Calibri"/>
                <a:sym typeface="Calibri"/>
              </a:rPr>
              <a:t>Light sensing &amp; controlling devices, Temperature sensing and controlling devices, Fire detection &amp; safety devices, Industrial instrumentation devices, Process control devices.</a:t>
            </a:r>
            <a:endParaRPr>
              <a:solidFill>
                <a:srgbClr val="0C0C0C"/>
              </a:solidFill>
              <a:latin typeface="Calibri"/>
              <a:ea typeface="Calibri"/>
              <a:cs typeface="Calibri"/>
              <a:sym typeface="Calibri"/>
            </a:endParaRPr>
          </a:p>
          <a:p>
            <a:pPr marL="0" lvl="0" indent="0" algn="l" rtl="0">
              <a:spcBef>
                <a:spcPts val="1200"/>
              </a:spcBef>
              <a:spcAft>
                <a:spcPts val="1200"/>
              </a:spcAft>
              <a:buNone/>
            </a:pPr>
            <a:endParaRPr sz="2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7"/>
          <p:cNvSpPr txBox="1">
            <a:spLocks noGrp="1"/>
          </p:cNvSpPr>
          <p:nvPr>
            <p:ph type="body" idx="1"/>
          </p:nvPr>
        </p:nvSpPr>
        <p:spPr>
          <a:xfrm>
            <a:off x="78900" y="1091100"/>
            <a:ext cx="8520600" cy="3973500"/>
          </a:xfrm>
          <a:prstGeom prst="rect">
            <a:avLst/>
          </a:prstGeom>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The word microprocessor means a </a:t>
            </a:r>
            <a:r>
              <a:rPr lang="en">
                <a:solidFill>
                  <a:srgbClr val="000000"/>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CPU</a:t>
            </a:r>
            <a:r>
              <a:rPr lang="en">
                <a:solidFill>
                  <a:srgbClr val="000000"/>
                </a:solidFill>
                <a:highlight>
                  <a:srgbClr val="FFFFFF"/>
                </a:highlight>
                <a:latin typeface="Calibri"/>
                <a:ea typeface="Calibri"/>
                <a:cs typeface="Calibri"/>
                <a:sym typeface="Calibri"/>
              </a:rPr>
              <a:t> only. </a:t>
            </a:r>
            <a:endParaRPr>
              <a:solidFill>
                <a:srgbClr val="000000"/>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The functional blocks like memory and other</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peripherals are to be connected externally</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to a microprocessor chip to make a complete</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microcomputer.</a:t>
            </a:r>
            <a:endParaRPr>
              <a:solidFill>
                <a:srgbClr val="000000"/>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 The microcontrollers are having all these </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facilities in a single chip. </a:t>
            </a:r>
            <a:endParaRPr>
              <a:solidFill>
                <a:srgbClr val="000000"/>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 The microcontrollers are used for general</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purpose applications in the sense that they</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r>
              <a:rPr lang="en">
                <a:solidFill>
                  <a:srgbClr val="000000"/>
                </a:solidFill>
                <a:highlight>
                  <a:srgbClr val="FFFFFF"/>
                </a:highlight>
                <a:latin typeface="Calibri"/>
                <a:ea typeface="Calibri"/>
                <a:cs typeface="Calibri"/>
                <a:sym typeface="Calibri"/>
              </a:rPr>
              <a:t> are user programmable.</a:t>
            </a: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endParaRPr>
              <a:solidFill>
                <a:srgbClr val="000000"/>
              </a:solidFill>
              <a:highlight>
                <a:srgbClr val="FFFFFF"/>
              </a:highlight>
              <a:latin typeface="Calibri"/>
              <a:ea typeface="Calibri"/>
              <a:cs typeface="Calibri"/>
              <a:sym typeface="Calibri"/>
            </a:endParaRPr>
          </a:p>
          <a:p>
            <a:pPr marL="457200" lvl="0" indent="0" algn="l" rtl="0">
              <a:lnSpc>
                <a:spcPct val="115000"/>
              </a:lnSpc>
              <a:spcBef>
                <a:spcPts val="0"/>
              </a:spcBef>
              <a:spcAft>
                <a:spcPts val="0"/>
              </a:spcAft>
              <a:buNone/>
            </a:pPr>
            <a:endParaRPr sz="2200">
              <a:solidFill>
                <a:srgbClr val="000000"/>
              </a:solidFill>
            </a:endParaRPr>
          </a:p>
        </p:txBody>
      </p:sp>
      <p:pic>
        <p:nvPicPr>
          <p:cNvPr id="287" name="Google Shape;287;p47"/>
          <p:cNvPicPr preferRelativeResize="0"/>
          <p:nvPr/>
        </p:nvPicPr>
        <p:blipFill>
          <a:blip r:embed="rId4">
            <a:alphaModFix/>
          </a:blip>
          <a:stretch>
            <a:fillRect/>
          </a:stretch>
        </p:blipFill>
        <p:spPr>
          <a:xfrm>
            <a:off x="4985725" y="1217325"/>
            <a:ext cx="3912850" cy="2477100"/>
          </a:xfrm>
          <a:prstGeom prst="rect">
            <a:avLst/>
          </a:prstGeom>
          <a:noFill/>
          <a:ln>
            <a:noFill/>
          </a:ln>
        </p:spPr>
      </p:pic>
      <p:sp>
        <p:nvSpPr>
          <p:cNvPr id="288" name="Google Shape;288;p47"/>
          <p:cNvSpPr txBox="1"/>
          <p:nvPr/>
        </p:nvSpPr>
        <p:spPr>
          <a:xfrm>
            <a:off x="568000" y="207950"/>
            <a:ext cx="624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1"/>
                </a:solidFill>
                <a:latin typeface="Calibri"/>
                <a:ea typeface="Calibri"/>
                <a:cs typeface="Calibri"/>
                <a:sym typeface="Calibri"/>
              </a:rPr>
              <a:t>Block diagram of microcontroller:</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293" name="Google Shape;293;p48"/>
          <p:cNvGraphicFramePr/>
          <p:nvPr/>
        </p:nvGraphicFramePr>
        <p:xfrm>
          <a:off x="206425" y="449750"/>
          <a:ext cx="3000000" cy="3000000"/>
        </p:xfrm>
        <a:graphic>
          <a:graphicData uri="http://schemas.openxmlformats.org/drawingml/2006/table">
            <a:tbl>
              <a:tblPr>
                <a:noFill/>
                <a:tableStyleId>{3BD82499-6CD7-4498-9961-08987DCEDBA2}</a:tableStyleId>
              </a:tblPr>
              <a:tblGrid>
                <a:gridCol w="4348450">
                  <a:extLst>
                    <a:ext uri="{9D8B030D-6E8A-4147-A177-3AD203B41FA5}">
                      <a16:colId xmlns:a16="http://schemas.microsoft.com/office/drawing/2014/main" val="20000"/>
                    </a:ext>
                  </a:extLst>
                </a:gridCol>
                <a:gridCol w="4206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2000" b="1">
                          <a:solidFill>
                            <a:schemeClr val="dk1"/>
                          </a:solidFill>
                          <a:latin typeface="Calibri"/>
                          <a:ea typeface="Calibri"/>
                          <a:cs typeface="Calibri"/>
                          <a:sym typeface="Calibri"/>
                        </a:rPr>
                        <a:t>Microprocessor</a:t>
                      </a:r>
                      <a:endParaRPr sz="2000" b="1">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000" b="1">
                          <a:solidFill>
                            <a:schemeClr val="dk1"/>
                          </a:solidFill>
                          <a:latin typeface="Calibri"/>
                          <a:ea typeface="Calibri"/>
                          <a:cs typeface="Calibri"/>
                          <a:sym typeface="Calibri"/>
                        </a:rPr>
                        <a:t>Microcontroller</a:t>
                      </a:r>
                      <a:endParaRPr sz="2000" b="1">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solidFill>
                            <a:srgbClr val="0C0C0C"/>
                          </a:solidFill>
                          <a:latin typeface="Calibri"/>
                          <a:ea typeface="Calibri"/>
                          <a:cs typeface="Calibri"/>
                          <a:sym typeface="Calibri"/>
                        </a:rPr>
                        <a:t>Microprocessor act as heart of computer.</a:t>
                      </a:r>
                      <a:endParaRPr sz="1800">
                        <a:solidFill>
                          <a:srgbClr val="0C0C0C"/>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800">
                          <a:solidFill>
                            <a:srgbClr val="0C0C0C"/>
                          </a:solidFill>
                          <a:highlight>
                            <a:schemeClr val="lt1"/>
                          </a:highlight>
                          <a:latin typeface="Calibri"/>
                          <a:ea typeface="Calibri"/>
                          <a:cs typeface="Calibri"/>
                          <a:sym typeface="Calibri"/>
                        </a:rPr>
                        <a:t>Microcontroller act as heart of embedded system.</a:t>
                      </a:r>
                      <a:endParaRPr sz="1800">
                        <a:solidFill>
                          <a:srgbClr val="0C0C0C"/>
                        </a:solidFill>
                        <a:highlight>
                          <a:schemeClr val="lt1"/>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a:solidFill>
                            <a:srgbClr val="0C0C0C"/>
                          </a:solidFill>
                          <a:highlight>
                            <a:srgbClr val="FFFFFF"/>
                          </a:highlight>
                          <a:latin typeface="Calibri"/>
                          <a:ea typeface="Calibri"/>
                          <a:cs typeface="Calibri"/>
                          <a:sym typeface="Calibri"/>
                        </a:rPr>
                        <a:t>It is a processor in which memory and I/O output component is connected externally.</a:t>
                      </a:r>
                      <a:endParaRPr sz="1800">
                        <a:solidFill>
                          <a:srgbClr val="0C0C0C"/>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800">
                          <a:solidFill>
                            <a:srgbClr val="0C0C0C"/>
                          </a:solidFill>
                          <a:highlight>
                            <a:srgbClr val="FFFFFF"/>
                          </a:highlight>
                          <a:latin typeface="Calibri"/>
                          <a:ea typeface="Calibri"/>
                          <a:cs typeface="Calibri"/>
                          <a:sym typeface="Calibri"/>
                        </a:rPr>
                        <a:t>It is a controlling device in which memory and I/O output component is present internally.</a:t>
                      </a:r>
                      <a:endParaRPr sz="18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a:solidFill>
                            <a:srgbClr val="0C0C0C"/>
                          </a:solidFill>
                          <a:highlight>
                            <a:schemeClr val="lt1"/>
                          </a:highlight>
                          <a:latin typeface="Calibri"/>
                          <a:ea typeface="Calibri"/>
                          <a:cs typeface="Calibri"/>
                          <a:sym typeface="Calibri"/>
                        </a:rPr>
                        <a:t>Microprocessor has less number of registers. Therefore most of the operations are memory based.</a:t>
                      </a:r>
                      <a:endParaRPr sz="1800">
                        <a:solidFill>
                          <a:srgbClr val="0C0C0C"/>
                        </a:solidFill>
                        <a:highlight>
                          <a:schemeClr val="lt1"/>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800">
                          <a:solidFill>
                            <a:srgbClr val="0C0C0C"/>
                          </a:solidFill>
                          <a:highlight>
                            <a:schemeClr val="lt1"/>
                          </a:highlight>
                          <a:latin typeface="Calibri"/>
                          <a:ea typeface="Calibri"/>
                          <a:cs typeface="Calibri"/>
                          <a:sym typeface="Calibri"/>
                        </a:rPr>
                        <a:t>Microcontroller has more number of registers. Therefore a program is easier to write.</a:t>
                      </a:r>
                      <a:endParaRPr sz="1800">
                        <a:solidFill>
                          <a:srgbClr val="0C0C0C"/>
                        </a:solidFill>
                        <a:highlight>
                          <a:schemeClr val="lt1"/>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a:solidFill>
                            <a:srgbClr val="0C0C0C"/>
                          </a:solidFill>
                          <a:highlight>
                            <a:srgbClr val="F9F9F9"/>
                          </a:highlight>
                          <a:latin typeface="Calibri"/>
                          <a:ea typeface="Calibri"/>
                          <a:cs typeface="Calibri"/>
                          <a:sym typeface="Calibri"/>
                        </a:rPr>
                        <a:t>It’s complex and expensive, with a large number of instructions to process.</a:t>
                      </a:r>
                      <a:endParaRPr sz="1800">
                        <a:solidFill>
                          <a:srgbClr val="0C0C0C"/>
                        </a:solidFill>
                        <a:highlight>
                          <a:srgbClr val="FFFFFF"/>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800">
                          <a:solidFill>
                            <a:srgbClr val="0C0C0C"/>
                          </a:solidFill>
                          <a:highlight>
                            <a:srgbClr val="F9F9F9"/>
                          </a:highlight>
                          <a:latin typeface="Calibri"/>
                          <a:ea typeface="Calibri"/>
                          <a:cs typeface="Calibri"/>
                          <a:sym typeface="Calibri"/>
                        </a:rPr>
                        <a:t>It’s simple and inexpensive with less number of instructions to process.</a:t>
                      </a:r>
                      <a:endParaRPr sz="1800">
                        <a:solidFill>
                          <a:srgbClr val="0C0C0C"/>
                        </a:solidFill>
                        <a:highlight>
                          <a:srgbClr val="FFFFFF"/>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728625">
                <a:tc>
                  <a:txBody>
                    <a:bodyPr/>
                    <a:lstStyle/>
                    <a:p>
                      <a:pPr marL="0" lvl="0" indent="0" algn="l" rtl="0">
                        <a:spcBef>
                          <a:spcPts val="0"/>
                        </a:spcBef>
                        <a:spcAft>
                          <a:spcPts val="0"/>
                        </a:spcAft>
                        <a:buNone/>
                      </a:pPr>
                      <a:r>
                        <a:rPr lang="en" sz="1800">
                          <a:solidFill>
                            <a:srgbClr val="0C0C0C"/>
                          </a:solidFill>
                          <a:highlight>
                            <a:srgbClr val="F9F9F9"/>
                          </a:highlight>
                          <a:latin typeface="Calibri"/>
                          <a:ea typeface="Calibri"/>
                          <a:cs typeface="Calibri"/>
                          <a:sym typeface="Calibri"/>
                        </a:rPr>
                        <a:t>It is mainly used in personal computers.</a:t>
                      </a:r>
                      <a:endParaRPr sz="1800">
                        <a:solidFill>
                          <a:srgbClr val="0C0C0C"/>
                        </a:solidFill>
                        <a:highlight>
                          <a:srgbClr val="FFFFFF"/>
                        </a:highlight>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800">
                          <a:solidFill>
                            <a:srgbClr val="0C0C0C"/>
                          </a:solidFill>
                          <a:highlight>
                            <a:srgbClr val="F9F9F9"/>
                          </a:highlight>
                          <a:latin typeface="Calibri"/>
                          <a:ea typeface="Calibri"/>
                          <a:cs typeface="Calibri"/>
                          <a:sym typeface="Calibri"/>
                        </a:rPr>
                        <a:t>It is used mainly in a washing machine, MP3 players, and embedded systems.</a:t>
                      </a:r>
                      <a:endParaRPr sz="1800">
                        <a:solidFill>
                          <a:srgbClr val="0C0C0C"/>
                        </a:solidFill>
                        <a:highlight>
                          <a:srgbClr val="FFFFFF"/>
                        </a:highlight>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
        <p:nvSpPr>
          <p:cNvPr id="294" name="Google Shape;294;p48"/>
          <p:cNvSpPr txBox="1"/>
          <p:nvPr/>
        </p:nvSpPr>
        <p:spPr>
          <a:xfrm>
            <a:off x="1325350" y="0"/>
            <a:ext cx="5900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Roboto"/>
                <a:ea typeface="Roboto"/>
                <a:cs typeface="Roboto"/>
                <a:sym typeface="Roboto"/>
              </a:rPr>
              <a:t>Difference Between Microprocessor and Microcontroller</a:t>
            </a:r>
            <a:endParaRPr sz="1700" b="1">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9"/>
          <p:cNvSpPr txBox="1">
            <a:spLocks noGrp="1"/>
          </p:cNvSpPr>
          <p:nvPr>
            <p:ph type="body" idx="1"/>
          </p:nvPr>
        </p:nvSpPr>
        <p:spPr>
          <a:xfrm>
            <a:off x="311700" y="76000"/>
            <a:ext cx="8520600" cy="4603200"/>
          </a:xfrm>
          <a:prstGeom prst="rect">
            <a:avLst/>
          </a:prstGeom>
        </p:spPr>
        <p:txBody>
          <a:bodyPr spcFirstLastPara="1" wrap="square" lIns="91425" tIns="91425" rIns="91425" bIns="91425" anchor="t" anchorCtr="0">
            <a:normAutofit lnSpcReduction="20000"/>
          </a:bodyPr>
          <a:lstStyle/>
          <a:p>
            <a:pPr marL="0" lvl="0" indent="0" algn="ctr" rtl="0">
              <a:lnSpc>
                <a:spcPct val="100000"/>
              </a:lnSpc>
              <a:spcBef>
                <a:spcPts val="0"/>
              </a:spcBef>
              <a:spcAft>
                <a:spcPts val="0"/>
              </a:spcAft>
              <a:buNone/>
            </a:pPr>
            <a:r>
              <a:rPr lang="en" sz="2500" b="1">
                <a:solidFill>
                  <a:schemeClr val="dk1"/>
                </a:solidFill>
                <a:latin typeface="Calibri"/>
                <a:ea typeface="Calibri"/>
                <a:cs typeface="Calibri"/>
                <a:sym typeface="Calibri"/>
              </a:rPr>
              <a:t>Classification Of Microprocessor</a:t>
            </a:r>
            <a:endParaRPr sz="2500" b="1">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en">
                <a:solidFill>
                  <a:srgbClr val="000000"/>
                </a:solidFill>
                <a:latin typeface="Calibri"/>
                <a:ea typeface="Calibri"/>
                <a:cs typeface="Calibri"/>
                <a:sym typeface="Calibri"/>
              </a:rPr>
              <a:t>Based on architecture microprocessor is categorized into</a:t>
            </a:r>
            <a:endParaRPr>
              <a:solidFill>
                <a:srgbClr val="000000"/>
              </a:solidFill>
              <a:latin typeface="Calibri"/>
              <a:ea typeface="Calibri"/>
              <a:cs typeface="Calibri"/>
              <a:sym typeface="Calibri"/>
            </a:endParaRPr>
          </a:p>
          <a:p>
            <a:pPr marL="0" lvl="0" indent="0" algn="l" rtl="0">
              <a:lnSpc>
                <a:spcPct val="100000"/>
              </a:lnSpc>
              <a:spcBef>
                <a:spcPts val="1200"/>
              </a:spcBef>
              <a:spcAft>
                <a:spcPts val="0"/>
              </a:spcAft>
              <a:buNone/>
            </a:pPr>
            <a:r>
              <a:rPr lang="en">
                <a:solidFill>
                  <a:srgbClr val="000000"/>
                </a:solidFill>
                <a:latin typeface="Calibri"/>
                <a:ea typeface="Calibri"/>
                <a:cs typeface="Calibri"/>
                <a:sym typeface="Calibri"/>
              </a:rPr>
              <a:t>RISC and CISC processor</a:t>
            </a:r>
            <a:endParaRPr>
              <a:solidFill>
                <a:srgbClr val="000000"/>
              </a:solidFill>
              <a:latin typeface="Calibri"/>
              <a:ea typeface="Calibri"/>
              <a:cs typeface="Calibri"/>
              <a:sym typeface="Calibri"/>
            </a:endParaRPr>
          </a:p>
          <a:p>
            <a:pPr marL="0" lvl="0" indent="0" algn="l" rtl="0">
              <a:spcBef>
                <a:spcPts val="1200"/>
              </a:spcBef>
              <a:spcAft>
                <a:spcPts val="0"/>
              </a:spcAft>
              <a:buNone/>
            </a:pPr>
            <a:r>
              <a:rPr lang="en" b="1">
                <a:solidFill>
                  <a:schemeClr val="dk1"/>
                </a:solidFill>
                <a:latin typeface="Calibri"/>
                <a:ea typeface="Calibri"/>
                <a:cs typeface="Calibri"/>
                <a:sym typeface="Calibri"/>
              </a:rPr>
              <a:t>RISC</a:t>
            </a:r>
            <a:r>
              <a:rPr lang="en">
                <a:solidFill>
                  <a:schemeClr val="dk1"/>
                </a:solidFill>
                <a:latin typeface="Calibri"/>
                <a:ea typeface="Calibri"/>
                <a:cs typeface="Calibri"/>
                <a:sym typeface="Calibri"/>
              </a:rPr>
              <a:t>:</a:t>
            </a:r>
            <a:r>
              <a:rPr lang="en">
                <a:solidFill>
                  <a:srgbClr val="000000"/>
                </a:solidFill>
                <a:latin typeface="Calibri"/>
                <a:ea typeface="Calibri"/>
                <a:cs typeface="Calibri"/>
                <a:sym typeface="Calibri"/>
              </a:rPr>
              <a:t> </a:t>
            </a:r>
            <a:r>
              <a:rPr lang="en" b="1">
                <a:solidFill>
                  <a:srgbClr val="000000"/>
                </a:solidFill>
                <a:latin typeface="Calibri"/>
                <a:ea typeface="Calibri"/>
                <a:cs typeface="Calibri"/>
                <a:sym typeface="Calibri"/>
              </a:rPr>
              <a:t>Reduced instruction set computing</a:t>
            </a:r>
            <a:endParaRPr b="1">
              <a:solidFill>
                <a:srgbClr val="000000"/>
              </a:solidFill>
              <a:latin typeface="Calibri"/>
              <a:ea typeface="Calibri"/>
              <a:cs typeface="Calibri"/>
              <a:sym typeface="Calibri"/>
            </a:endParaRPr>
          </a:p>
          <a:p>
            <a:pPr marL="457200" lvl="0" indent="-342900" algn="l" rtl="0">
              <a:spcBef>
                <a:spcPts val="1200"/>
              </a:spcBef>
              <a:spcAft>
                <a:spcPts val="0"/>
              </a:spcAft>
              <a:buClr>
                <a:srgbClr val="000000"/>
              </a:buClr>
              <a:buSzPts val="1800"/>
              <a:buFont typeface="Calibri"/>
              <a:buChar char="●"/>
            </a:pPr>
            <a:r>
              <a:rPr lang="en">
                <a:solidFill>
                  <a:srgbClr val="000000"/>
                </a:solidFill>
                <a:latin typeface="Calibri"/>
                <a:ea typeface="Calibri"/>
                <a:cs typeface="Calibri"/>
                <a:sym typeface="Calibri"/>
              </a:rPr>
              <a:t>Risc based machines executes one instruction per clock cycle.</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In RISC processor every instruction also has a fixed memory size which make them easier to decode and execute.</a:t>
            </a:r>
            <a:endParaRPr>
              <a:solidFill>
                <a:srgbClr val="000000"/>
              </a:solidFill>
              <a:latin typeface="Calibri"/>
              <a:ea typeface="Calibri"/>
              <a:cs typeface="Calibri"/>
              <a:sym typeface="Calibri"/>
            </a:endParaRPr>
          </a:p>
          <a:p>
            <a:pPr marL="457200" lvl="0" indent="0" algn="l" rtl="0">
              <a:spcBef>
                <a:spcPts val="1200"/>
              </a:spcBef>
              <a:spcAft>
                <a:spcPts val="0"/>
              </a:spcAft>
              <a:buNone/>
            </a:pPr>
            <a:endParaRPr>
              <a:solidFill>
                <a:srgbClr val="000000"/>
              </a:solidFill>
              <a:latin typeface="Calibri"/>
              <a:ea typeface="Calibri"/>
              <a:cs typeface="Calibri"/>
              <a:sym typeface="Calibri"/>
            </a:endParaRPr>
          </a:p>
          <a:p>
            <a:pPr marL="0" lvl="0" indent="0" algn="l" rtl="0">
              <a:spcBef>
                <a:spcPts val="1200"/>
              </a:spcBef>
              <a:spcAft>
                <a:spcPts val="0"/>
              </a:spcAft>
              <a:buNone/>
            </a:pPr>
            <a:r>
              <a:rPr lang="en" b="1">
                <a:solidFill>
                  <a:schemeClr val="dk1"/>
                </a:solidFill>
                <a:latin typeface="Calibri"/>
                <a:ea typeface="Calibri"/>
                <a:cs typeface="Calibri"/>
                <a:sym typeface="Calibri"/>
              </a:rPr>
              <a:t>CISC:</a:t>
            </a:r>
            <a:r>
              <a:rPr lang="en">
                <a:solidFill>
                  <a:srgbClr val="000000"/>
                </a:solidFill>
                <a:latin typeface="Calibri"/>
                <a:ea typeface="Calibri"/>
                <a:cs typeface="Calibri"/>
                <a:sym typeface="Calibri"/>
              </a:rPr>
              <a:t> </a:t>
            </a:r>
            <a:r>
              <a:rPr lang="en" b="1">
                <a:solidFill>
                  <a:srgbClr val="000000"/>
                </a:solidFill>
                <a:latin typeface="Calibri"/>
                <a:ea typeface="Calibri"/>
                <a:cs typeface="Calibri"/>
                <a:sym typeface="Calibri"/>
              </a:rPr>
              <a:t>Complex instruction set computing</a:t>
            </a:r>
            <a:endParaRPr b="1">
              <a:solidFill>
                <a:srgbClr val="000000"/>
              </a:solidFill>
              <a:latin typeface="Calibri"/>
              <a:ea typeface="Calibri"/>
              <a:cs typeface="Calibri"/>
              <a:sym typeface="Calibri"/>
            </a:endParaRPr>
          </a:p>
          <a:p>
            <a:pPr marL="457200" lvl="0" indent="-342900" algn="l" rtl="0">
              <a:spcBef>
                <a:spcPts val="1200"/>
              </a:spcBef>
              <a:spcAft>
                <a:spcPts val="0"/>
              </a:spcAft>
              <a:buClr>
                <a:srgbClr val="000000"/>
              </a:buClr>
              <a:buSzPts val="1800"/>
              <a:buFont typeface="Calibri"/>
              <a:buChar char="●"/>
            </a:pPr>
            <a:r>
              <a:rPr lang="en">
                <a:solidFill>
                  <a:srgbClr val="000000"/>
                </a:solidFill>
                <a:latin typeface="Calibri"/>
                <a:ea typeface="Calibri"/>
                <a:cs typeface="Calibri"/>
                <a:sym typeface="Calibri"/>
              </a:rPr>
              <a:t>In CISC processor each instruction performs so many tasks it takes several clock cycles to complete.</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In CISC machines the instructions can be variable lengths, which increases the processing time.</a:t>
            </a:r>
            <a:endParaRPr>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178400" y="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00" b="1">
                <a:latin typeface="Calibri"/>
                <a:ea typeface="Calibri"/>
                <a:cs typeface="Calibri"/>
                <a:sym typeface="Calibri"/>
              </a:rPr>
              <a:t>Difference between RISC and CISC architecture as follows:</a:t>
            </a:r>
            <a:endParaRPr sz="2200" b="1">
              <a:latin typeface="Calibri"/>
              <a:ea typeface="Calibri"/>
              <a:cs typeface="Calibri"/>
              <a:sym typeface="Calibri"/>
            </a:endParaRPr>
          </a:p>
        </p:txBody>
      </p:sp>
      <p:graphicFrame>
        <p:nvGraphicFramePr>
          <p:cNvPr id="305" name="Google Shape;305;p50"/>
          <p:cNvGraphicFramePr/>
          <p:nvPr/>
        </p:nvGraphicFramePr>
        <p:xfrm>
          <a:off x="178400" y="426850"/>
          <a:ext cx="3000000" cy="3000000"/>
        </p:xfrm>
        <a:graphic>
          <a:graphicData uri="http://schemas.openxmlformats.org/drawingml/2006/table">
            <a:tbl>
              <a:tblPr>
                <a:noFill/>
                <a:tableStyleId>{3BD82499-6CD7-4498-9961-08987DCEDBA2}</a:tableStyleId>
              </a:tblPr>
              <a:tblGrid>
                <a:gridCol w="3834875">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55775">
                <a:tc>
                  <a:txBody>
                    <a:bodyPr/>
                    <a:lstStyle/>
                    <a:p>
                      <a:pPr marL="0" lvl="0" indent="0" algn="ctr" rtl="0">
                        <a:spcBef>
                          <a:spcPts val="0"/>
                        </a:spcBef>
                        <a:spcAft>
                          <a:spcPts val="0"/>
                        </a:spcAft>
                        <a:buNone/>
                      </a:pPr>
                      <a:r>
                        <a:rPr lang="en" sz="2000" b="1">
                          <a:solidFill>
                            <a:schemeClr val="dk1"/>
                          </a:solidFill>
                          <a:latin typeface="Calibri"/>
                          <a:ea typeface="Calibri"/>
                          <a:cs typeface="Calibri"/>
                          <a:sym typeface="Calibri"/>
                        </a:rPr>
                        <a:t>RISC</a:t>
                      </a:r>
                      <a:endParaRPr sz="2000" b="1">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 sz="2000" b="1">
                          <a:solidFill>
                            <a:schemeClr val="dk1"/>
                          </a:solidFill>
                          <a:latin typeface="Calibri"/>
                          <a:ea typeface="Calibri"/>
                          <a:cs typeface="Calibri"/>
                          <a:sym typeface="Calibri"/>
                        </a:rPr>
                        <a:t>CISC</a:t>
                      </a:r>
                      <a:endParaRPr sz="2000" b="1">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427275">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Simple, standardised instructions</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Complex, variable length instructions</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427275">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Heavy use of RAM</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More efficient use of RAM</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427275">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Emphasis on software</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Emphasis on hardware</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427275">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Pipelining is easy</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Pipelining is difficult</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427275">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Fewer addressing modes</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More addressing modes</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678500">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Complexity in compiler</a:t>
                      </a:r>
                      <a:endParaRPr sz="170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 sz="1700">
                          <a:latin typeface="Calibri"/>
                          <a:ea typeface="Calibri"/>
                          <a:cs typeface="Calibri"/>
                          <a:sym typeface="Calibri"/>
                        </a:rPr>
                        <a:t>Extensive use of microprogramming</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bl>
          </a:graphicData>
        </a:graphic>
      </p:graphicFrame>
      <p:cxnSp>
        <p:nvCxnSpPr>
          <p:cNvPr id="306" name="Google Shape;306;p50"/>
          <p:cNvCxnSpPr/>
          <p:nvPr/>
        </p:nvCxnSpPr>
        <p:spPr>
          <a:xfrm rot="10800000" flipH="1">
            <a:off x="972800" y="1244325"/>
            <a:ext cx="9900" cy="29400"/>
          </a:xfrm>
          <a:prstGeom prst="straightConnector1">
            <a:avLst/>
          </a:prstGeom>
          <a:noFill/>
          <a:ln w="9525" cap="flat" cmpd="sng">
            <a:solidFill>
              <a:schemeClr val="dk2"/>
            </a:solidFill>
            <a:prstDash val="solid"/>
            <a:round/>
            <a:headEnd type="none" w="med" len="med"/>
            <a:tailEnd type="none" w="med" len="med"/>
          </a:ln>
        </p:spPr>
      </p:cxnSp>
      <p:graphicFrame>
        <p:nvGraphicFramePr>
          <p:cNvPr id="307" name="Google Shape;307;p50"/>
          <p:cNvGraphicFramePr/>
          <p:nvPr/>
        </p:nvGraphicFramePr>
        <p:xfrm>
          <a:off x="178388" y="3802640"/>
          <a:ext cx="3000000" cy="3000000"/>
        </p:xfrm>
        <a:graphic>
          <a:graphicData uri="http://schemas.openxmlformats.org/drawingml/2006/table">
            <a:tbl>
              <a:tblPr>
                <a:noFill/>
                <a:tableStyleId>{3BD82499-6CD7-4498-9961-08987DCEDBA2}</a:tableStyleId>
              </a:tblPr>
              <a:tblGrid>
                <a:gridCol w="3834875">
                  <a:extLst>
                    <a:ext uri="{9D8B030D-6E8A-4147-A177-3AD203B41FA5}">
                      <a16:colId xmlns:a16="http://schemas.microsoft.com/office/drawing/2014/main" val="20000"/>
                    </a:ext>
                  </a:extLst>
                </a:gridCol>
                <a:gridCol w="3619525">
                  <a:extLst>
                    <a:ext uri="{9D8B030D-6E8A-4147-A177-3AD203B41FA5}">
                      <a16:colId xmlns:a16="http://schemas.microsoft.com/office/drawing/2014/main" val="20001"/>
                    </a:ext>
                  </a:extLst>
                </a:gridCol>
              </a:tblGrid>
              <a:tr h="965275">
                <a:tc>
                  <a:txBody>
                    <a:bodyPr/>
                    <a:lstStyle/>
                    <a:p>
                      <a:pPr marL="0" lvl="0" indent="0" algn="l" rtl="0">
                        <a:spcBef>
                          <a:spcPts val="0"/>
                        </a:spcBef>
                        <a:spcAft>
                          <a:spcPts val="0"/>
                        </a:spcAft>
                        <a:buNone/>
                      </a:pPr>
                      <a:r>
                        <a:rPr lang="en" sz="1700">
                          <a:solidFill>
                            <a:srgbClr val="0C0C0C"/>
                          </a:solidFill>
                          <a:highlight>
                            <a:srgbClr val="FFFFFF"/>
                          </a:highlight>
                          <a:latin typeface="Calibri"/>
                          <a:ea typeface="Calibri"/>
                          <a:cs typeface="Calibri"/>
                          <a:sym typeface="Calibri"/>
                        </a:rPr>
                        <a:t>Examples: ARM, PA-RISC, Power Architecture, Alpha, AVR, ARC and the SPARC</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 sz="1700">
                          <a:solidFill>
                            <a:srgbClr val="202124"/>
                          </a:solidFill>
                          <a:highlight>
                            <a:srgbClr val="FFFFFF"/>
                          </a:highlight>
                          <a:latin typeface="Calibri"/>
                          <a:ea typeface="Calibri"/>
                          <a:cs typeface="Calibri"/>
                          <a:sym typeface="Calibri"/>
                        </a:rPr>
                        <a:t>Examples: VAX, Motorola 68000 family, System/360, AMD and the Intel x86 CPUs.</a:t>
                      </a:r>
                      <a:endParaRPr sz="1700">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196475" y="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Pipeline</a:t>
            </a:r>
            <a:endParaRPr b="1">
              <a:latin typeface="Calibri"/>
              <a:ea typeface="Calibri"/>
              <a:cs typeface="Calibri"/>
              <a:sym typeface="Calibri"/>
            </a:endParaRPr>
          </a:p>
        </p:txBody>
      </p:sp>
      <p:sp>
        <p:nvSpPr>
          <p:cNvPr id="313" name="Google Shape;313;p51"/>
          <p:cNvSpPr txBox="1">
            <a:spLocks noGrp="1"/>
          </p:cNvSpPr>
          <p:nvPr>
            <p:ph type="body" idx="1"/>
          </p:nvPr>
        </p:nvSpPr>
        <p:spPr>
          <a:xfrm>
            <a:off x="311700" y="539150"/>
            <a:ext cx="8520600" cy="433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The Process of fetching the next instruction while the current instruction is being executed is called as “pipelining”. </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chemeClr val="lt1"/>
                </a:highlight>
                <a:latin typeface="Calibri"/>
                <a:ea typeface="Calibri"/>
                <a:cs typeface="Calibri"/>
                <a:sym typeface="Calibri"/>
              </a:rPr>
              <a:t>A </a:t>
            </a:r>
            <a:r>
              <a:rPr lang="en" b="1">
                <a:solidFill>
                  <a:srgbClr val="0C0C0C"/>
                </a:solidFill>
                <a:highlight>
                  <a:schemeClr val="lt1"/>
                </a:highlight>
                <a:latin typeface="Calibri"/>
                <a:ea typeface="Calibri"/>
                <a:cs typeface="Calibri"/>
                <a:sym typeface="Calibri"/>
              </a:rPr>
              <a:t>Pipelining</a:t>
            </a:r>
            <a:r>
              <a:rPr lang="en">
                <a:solidFill>
                  <a:srgbClr val="0C0C0C"/>
                </a:solidFill>
                <a:highlight>
                  <a:schemeClr val="lt1"/>
                </a:highlight>
                <a:latin typeface="Calibri"/>
                <a:ea typeface="Calibri"/>
                <a:cs typeface="Calibri"/>
                <a:sym typeface="Calibri"/>
              </a:rPr>
              <a:t> is the mechanism used by </a:t>
            </a:r>
            <a:r>
              <a:rPr lang="en" b="1">
                <a:solidFill>
                  <a:srgbClr val="0C0C0C"/>
                </a:solidFill>
                <a:highlight>
                  <a:schemeClr val="lt1"/>
                </a:highlight>
                <a:latin typeface="Calibri"/>
                <a:ea typeface="Calibri"/>
                <a:cs typeface="Calibri"/>
                <a:sym typeface="Calibri"/>
              </a:rPr>
              <a:t>RISC(Reduced instruction set computer) </a:t>
            </a:r>
            <a:r>
              <a:rPr lang="en">
                <a:solidFill>
                  <a:srgbClr val="0C0C0C"/>
                </a:solidFill>
                <a:highlight>
                  <a:schemeClr val="lt1"/>
                </a:highlight>
                <a:latin typeface="Calibri"/>
                <a:ea typeface="Calibri"/>
                <a:cs typeface="Calibri"/>
                <a:sym typeface="Calibri"/>
              </a:rPr>
              <a:t>processors to execute instructions.</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The Pipeline has three stages fetch, decode and execute as shown in the figure.</a:t>
            </a:r>
            <a:endParaRPr>
              <a:solidFill>
                <a:srgbClr val="0C0C0C"/>
              </a:solidFill>
              <a:latin typeface="Calibri"/>
              <a:ea typeface="Calibri"/>
              <a:cs typeface="Calibri"/>
              <a:sym typeface="Calibri"/>
            </a:endParaRPr>
          </a:p>
          <a:p>
            <a:pPr marL="457200" lvl="0" indent="0" algn="l" rtl="0">
              <a:spcBef>
                <a:spcPts val="1200"/>
              </a:spcBef>
              <a:spcAft>
                <a:spcPts val="0"/>
              </a:spcAft>
              <a:buNone/>
            </a:pPr>
            <a:endParaRPr>
              <a:solidFill>
                <a:srgbClr val="0C0C0C"/>
              </a:solidFill>
              <a:latin typeface="Calibri"/>
              <a:ea typeface="Calibri"/>
              <a:cs typeface="Calibri"/>
              <a:sym typeface="Calibri"/>
            </a:endParaRPr>
          </a:p>
          <a:p>
            <a:pPr marL="0" lvl="0" indent="0" algn="ctr" rtl="0">
              <a:spcBef>
                <a:spcPts val="1200"/>
              </a:spcBef>
              <a:spcAft>
                <a:spcPts val="1200"/>
              </a:spcAft>
              <a:buNone/>
            </a:pPr>
            <a:endParaRPr>
              <a:latin typeface="Calibri"/>
              <a:ea typeface="Calibri"/>
              <a:cs typeface="Calibri"/>
              <a:sym typeface="Calibri"/>
            </a:endParaRPr>
          </a:p>
        </p:txBody>
      </p:sp>
      <p:pic>
        <p:nvPicPr>
          <p:cNvPr id="314" name="Google Shape;314;p51"/>
          <p:cNvPicPr preferRelativeResize="0"/>
          <p:nvPr/>
        </p:nvPicPr>
        <p:blipFill rotWithShape="1">
          <a:blip r:embed="rId3">
            <a:alphaModFix/>
          </a:blip>
          <a:srcRect l="43064" t="23877" r="47285" b="54182"/>
          <a:stretch/>
        </p:blipFill>
        <p:spPr>
          <a:xfrm>
            <a:off x="2739625" y="2506750"/>
            <a:ext cx="2214276" cy="2368301"/>
          </a:xfrm>
          <a:prstGeom prst="rect">
            <a:avLst/>
          </a:prstGeom>
          <a:noFill/>
          <a:ln>
            <a:noFill/>
          </a:ln>
        </p:spPr>
      </p:pic>
      <p:sp>
        <p:nvSpPr>
          <p:cNvPr id="315" name="Google Shape;315;p51"/>
          <p:cNvSpPr txBox="1"/>
          <p:nvPr/>
        </p:nvSpPr>
        <p:spPr>
          <a:xfrm>
            <a:off x="4953900" y="2571750"/>
            <a:ext cx="264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Instruction fetched from memory</a:t>
            </a:r>
            <a:endParaRPr b="1">
              <a:solidFill>
                <a:schemeClr val="accent1"/>
              </a:solidFill>
            </a:endParaRPr>
          </a:p>
        </p:txBody>
      </p:sp>
      <p:sp>
        <p:nvSpPr>
          <p:cNvPr id="316" name="Google Shape;316;p51"/>
          <p:cNvSpPr txBox="1"/>
          <p:nvPr/>
        </p:nvSpPr>
        <p:spPr>
          <a:xfrm>
            <a:off x="4953900" y="3351813"/>
            <a:ext cx="1947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Decoding of registers used in the instruction</a:t>
            </a:r>
            <a:endParaRPr b="1">
              <a:solidFill>
                <a:schemeClr val="accent1"/>
              </a:solidFill>
            </a:endParaRPr>
          </a:p>
        </p:txBody>
      </p:sp>
      <p:sp>
        <p:nvSpPr>
          <p:cNvPr id="317" name="Google Shape;317;p51"/>
          <p:cNvSpPr txBox="1"/>
          <p:nvPr/>
        </p:nvSpPr>
        <p:spPr>
          <a:xfrm>
            <a:off x="4953900" y="4183125"/>
            <a:ext cx="170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Process the instruction</a:t>
            </a:r>
            <a:endParaRPr b="1">
              <a:solidFill>
                <a:schemeClr val="accent1"/>
              </a:solidFill>
            </a:endParaRPr>
          </a:p>
        </p:txBody>
      </p:sp>
      <p:sp>
        <p:nvSpPr>
          <p:cNvPr id="318" name="Google Shape;318;p51"/>
          <p:cNvSpPr txBox="1"/>
          <p:nvPr/>
        </p:nvSpPr>
        <p:spPr>
          <a:xfrm>
            <a:off x="1141500" y="3351825"/>
            <a:ext cx="204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latin typeface="Roboto"/>
                <a:ea typeface="Roboto"/>
                <a:cs typeface="Roboto"/>
                <a:sym typeface="Roboto"/>
              </a:rPr>
              <a:t>PC points to the instruction being fetched</a:t>
            </a:r>
            <a:endParaRPr b="1">
              <a:solidFill>
                <a:schemeClr val="accen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2"/>
          <p:cNvSpPr txBox="1">
            <a:spLocks noGrp="1"/>
          </p:cNvSpPr>
          <p:nvPr>
            <p:ph type="body" idx="1"/>
          </p:nvPr>
        </p:nvSpPr>
        <p:spPr>
          <a:xfrm>
            <a:off x="365425" y="483450"/>
            <a:ext cx="8520600" cy="433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C0C0C"/>
                </a:solidFill>
                <a:highlight>
                  <a:srgbClr val="FFFFFF"/>
                </a:highlight>
                <a:latin typeface="Calibri"/>
                <a:ea typeface="Calibri"/>
                <a:cs typeface="Calibri"/>
                <a:sym typeface="Calibri"/>
              </a:rPr>
              <a:t>The three stages used in the pipeline are:</a:t>
            </a:r>
            <a:endParaRPr>
              <a:solidFill>
                <a:srgbClr val="0C0C0C"/>
              </a:solidFill>
              <a:highlight>
                <a:srgbClr val="FFFFFF"/>
              </a:highlight>
              <a:latin typeface="Calibri"/>
              <a:ea typeface="Calibri"/>
              <a:cs typeface="Calibri"/>
              <a:sym typeface="Calibri"/>
            </a:endParaRPr>
          </a:p>
          <a:p>
            <a:pPr marL="0" lvl="0" indent="0" algn="l" rtl="0">
              <a:spcBef>
                <a:spcPts val="800"/>
              </a:spcBef>
              <a:spcAft>
                <a:spcPts val="0"/>
              </a:spcAft>
              <a:buNone/>
            </a:pPr>
            <a:r>
              <a:rPr lang="en">
                <a:solidFill>
                  <a:srgbClr val="0C0C0C"/>
                </a:solidFill>
                <a:highlight>
                  <a:srgbClr val="FFFFFF"/>
                </a:highlight>
                <a:latin typeface="Calibri"/>
                <a:ea typeface="Calibri"/>
                <a:cs typeface="Calibri"/>
                <a:sym typeface="Calibri"/>
              </a:rPr>
              <a:t>(i)</a:t>
            </a:r>
            <a:r>
              <a:rPr lang="en" b="1">
                <a:solidFill>
                  <a:srgbClr val="0C0C0C"/>
                </a:solidFill>
                <a:highlight>
                  <a:srgbClr val="FFFFFF"/>
                </a:highlight>
                <a:latin typeface="Calibri"/>
                <a:ea typeface="Calibri"/>
                <a:cs typeface="Calibri"/>
                <a:sym typeface="Calibri"/>
              </a:rPr>
              <a:t> Fetch </a:t>
            </a:r>
            <a:r>
              <a:rPr lang="en">
                <a:solidFill>
                  <a:srgbClr val="0C0C0C"/>
                </a:solidFill>
                <a:highlight>
                  <a:srgbClr val="FFFFFF"/>
                </a:highlight>
                <a:latin typeface="Calibri"/>
                <a:ea typeface="Calibri"/>
                <a:cs typeface="Calibri"/>
                <a:sym typeface="Calibri"/>
              </a:rPr>
              <a:t>: In this stage the ARM processor fetches the instruction from the memory.</a:t>
            </a:r>
            <a:endParaRPr>
              <a:solidFill>
                <a:srgbClr val="0C0C0C"/>
              </a:solidFill>
              <a:highlight>
                <a:srgbClr val="FFFFFF"/>
              </a:highlight>
              <a:latin typeface="Calibri"/>
              <a:ea typeface="Calibri"/>
              <a:cs typeface="Calibri"/>
              <a:sym typeface="Calibri"/>
            </a:endParaRPr>
          </a:p>
          <a:p>
            <a:pPr marL="0" lvl="0" indent="0" algn="l" rtl="0">
              <a:spcBef>
                <a:spcPts val="800"/>
              </a:spcBef>
              <a:spcAft>
                <a:spcPts val="0"/>
              </a:spcAft>
              <a:buNone/>
            </a:pPr>
            <a:r>
              <a:rPr lang="en">
                <a:solidFill>
                  <a:srgbClr val="0C0C0C"/>
                </a:solidFill>
                <a:highlight>
                  <a:srgbClr val="FFFFFF"/>
                </a:highlight>
                <a:latin typeface="Calibri"/>
                <a:ea typeface="Calibri"/>
                <a:cs typeface="Calibri"/>
                <a:sym typeface="Calibri"/>
              </a:rPr>
              <a:t>(ii) </a:t>
            </a:r>
            <a:r>
              <a:rPr lang="en" b="1">
                <a:solidFill>
                  <a:srgbClr val="0C0C0C"/>
                </a:solidFill>
                <a:highlight>
                  <a:srgbClr val="FFFFFF"/>
                </a:highlight>
                <a:latin typeface="Calibri"/>
                <a:ea typeface="Calibri"/>
                <a:cs typeface="Calibri"/>
                <a:sym typeface="Calibri"/>
              </a:rPr>
              <a:t>Decode</a:t>
            </a:r>
            <a:r>
              <a:rPr lang="en">
                <a:solidFill>
                  <a:srgbClr val="0C0C0C"/>
                </a:solidFill>
                <a:highlight>
                  <a:srgbClr val="FFFFFF"/>
                </a:highlight>
                <a:latin typeface="Calibri"/>
                <a:ea typeface="Calibri"/>
                <a:cs typeface="Calibri"/>
                <a:sym typeface="Calibri"/>
              </a:rPr>
              <a:t> : In this stage recognizes the instruction that is to be executed.</a:t>
            </a:r>
            <a:endParaRPr>
              <a:solidFill>
                <a:srgbClr val="0C0C0C"/>
              </a:solidFill>
              <a:highlight>
                <a:srgbClr val="FFFFFF"/>
              </a:highlight>
              <a:latin typeface="Calibri"/>
              <a:ea typeface="Calibri"/>
              <a:cs typeface="Calibri"/>
              <a:sym typeface="Calibri"/>
            </a:endParaRPr>
          </a:p>
          <a:p>
            <a:pPr marL="0" lvl="0" indent="0" algn="l" rtl="0">
              <a:spcBef>
                <a:spcPts val="800"/>
              </a:spcBef>
              <a:spcAft>
                <a:spcPts val="0"/>
              </a:spcAft>
              <a:buNone/>
            </a:pPr>
            <a:r>
              <a:rPr lang="en">
                <a:solidFill>
                  <a:srgbClr val="0C0C0C"/>
                </a:solidFill>
                <a:highlight>
                  <a:srgbClr val="FFFFFF"/>
                </a:highlight>
                <a:latin typeface="Calibri"/>
                <a:ea typeface="Calibri"/>
                <a:cs typeface="Calibri"/>
                <a:sym typeface="Calibri"/>
              </a:rPr>
              <a:t>(iii)</a:t>
            </a:r>
            <a:r>
              <a:rPr lang="en" b="1">
                <a:solidFill>
                  <a:srgbClr val="0C0C0C"/>
                </a:solidFill>
                <a:highlight>
                  <a:srgbClr val="FFFFFF"/>
                </a:highlight>
                <a:latin typeface="Calibri"/>
                <a:ea typeface="Calibri"/>
                <a:cs typeface="Calibri"/>
                <a:sym typeface="Calibri"/>
              </a:rPr>
              <a:t> Execute</a:t>
            </a:r>
            <a:r>
              <a:rPr lang="en">
                <a:solidFill>
                  <a:srgbClr val="0C0C0C"/>
                </a:solidFill>
                <a:highlight>
                  <a:srgbClr val="FFFFFF"/>
                </a:highlight>
                <a:latin typeface="Calibri"/>
                <a:ea typeface="Calibri"/>
                <a:cs typeface="Calibri"/>
                <a:sym typeface="Calibri"/>
              </a:rPr>
              <a:t> : In this stage the processor processes the instruction and writes the result back to desired register.</a:t>
            </a:r>
            <a:endParaRPr>
              <a:solidFill>
                <a:srgbClr val="0C0C0C"/>
              </a:solidFill>
              <a:highlight>
                <a:srgbClr val="FFFFFF"/>
              </a:highlight>
              <a:latin typeface="Calibri"/>
              <a:ea typeface="Calibri"/>
              <a:cs typeface="Calibri"/>
              <a:sym typeface="Calibri"/>
            </a:endParaRPr>
          </a:p>
          <a:p>
            <a:pPr marL="457200" lvl="0" indent="-342900" algn="l" rtl="0">
              <a:spcBef>
                <a:spcPts val="12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If these three stages of execution are overlapped, we will achieve higher speed of execution. </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Such pipeline exists in version 7 of ARM processor. </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Once the pipeline is filled, each instructions requires one cycle to complete execution. </a:t>
            </a:r>
            <a:endParaRPr>
              <a:solidFill>
                <a:srgbClr val="0C0C0C"/>
              </a:solidFill>
              <a:highlight>
                <a:srgbClr val="FFFFFF"/>
              </a:highlight>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body" idx="1"/>
          </p:nvPr>
        </p:nvSpPr>
        <p:spPr>
          <a:xfrm>
            <a:off x="311700" y="107425"/>
            <a:ext cx="8520600" cy="4660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900" b="1">
                <a:solidFill>
                  <a:schemeClr val="dk1"/>
                </a:solidFill>
                <a:latin typeface="Calibri"/>
                <a:ea typeface="Calibri"/>
                <a:cs typeface="Calibri"/>
                <a:sym typeface="Calibri"/>
              </a:rPr>
              <a:t>Types of Pipeline </a:t>
            </a:r>
            <a:endParaRPr sz="1900" b="1">
              <a:solidFill>
                <a:schemeClr val="dk1"/>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It is divided into 2 categories: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        1. Arithmetic Pipeline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        2. Instruction Pipeline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b="1">
                <a:solidFill>
                  <a:schemeClr val="dk1"/>
                </a:solidFill>
                <a:latin typeface="Calibri"/>
                <a:ea typeface="Calibri"/>
                <a:cs typeface="Calibri"/>
                <a:sym typeface="Calibri"/>
              </a:rPr>
              <a:t>Arithmetic Pipeline:</a:t>
            </a:r>
            <a:endParaRPr b="1">
              <a:solidFill>
                <a:schemeClr val="dk1"/>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Arithmetic pipelines are usually found in most of the computers. They are used for floating point operations, multiplication of fixed point numbers etc.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b="1">
                <a:solidFill>
                  <a:schemeClr val="dk1"/>
                </a:solidFill>
                <a:latin typeface="Calibri"/>
                <a:ea typeface="Calibri"/>
                <a:cs typeface="Calibri"/>
                <a:sym typeface="Calibri"/>
              </a:rPr>
              <a:t>Instruction Pipeline:</a:t>
            </a:r>
            <a:endParaRPr b="1">
              <a:solidFill>
                <a:schemeClr val="dk1"/>
              </a:solidFill>
              <a:latin typeface="Calibri"/>
              <a:ea typeface="Calibri"/>
              <a:cs typeface="Calibri"/>
              <a:sym typeface="Calibri"/>
            </a:endParaRPr>
          </a:p>
          <a:p>
            <a:pPr marL="0" lvl="0" indent="0" algn="l" rtl="0">
              <a:spcBef>
                <a:spcPts val="1200"/>
              </a:spcBef>
              <a:spcAft>
                <a:spcPts val="1200"/>
              </a:spcAft>
              <a:buNone/>
            </a:pPr>
            <a:r>
              <a:rPr lang="en">
                <a:solidFill>
                  <a:srgbClr val="0C0C0C"/>
                </a:solidFill>
                <a:latin typeface="Calibri"/>
                <a:ea typeface="Calibri"/>
                <a:cs typeface="Calibri"/>
                <a:sym typeface="Calibri"/>
              </a:rPr>
              <a:t>An instruction pipeline reads instruction from the memory while previous instructions are being executed in other segments of the pipeline. This type of technique is used to increase the throughput of the computer system.</a:t>
            </a:r>
            <a:endParaRPr>
              <a:solidFill>
                <a:srgbClr val="0C0C0C"/>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108975" y="0"/>
            <a:ext cx="8520600" cy="6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a:latin typeface="Calibri"/>
                <a:ea typeface="Calibri"/>
                <a:cs typeface="Calibri"/>
                <a:sym typeface="Calibri"/>
              </a:rPr>
              <a:t>Contents:</a:t>
            </a:r>
            <a:endParaRPr b="1">
              <a:latin typeface="Calibri"/>
              <a:ea typeface="Calibri"/>
              <a:cs typeface="Calibri"/>
              <a:sym typeface="Calibri"/>
            </a:endParaRPr>
          </a:p>
        </p:txBody>
      </p:sp>
      <p:sp>
        <p:nvSpPr>
          <p:cNvPr id="163" name="Google Shape;163;p27"/>
          <p:cNvSpPr txBox="1">
            <a:spLocks noGrp="1"/>
          </p:cNvSpPr>
          <p:nvPr>
            <p:ph type="body" idx="1"/>
          </p:nvPr>
        </p:nvSpPr>
        <p:spPr>
          <a:xfrm>
            <a:off x="108975" y="591071"/>
            <a:ext cx="8520600" cy="42549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Embedded System</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Architecture </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Types </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Characteristics</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Applications</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Advantages and Disadvantages</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Processor</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Microprocessor</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Microcontroller </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Difference between Microprocessor and Microcontroller</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Classification of microprocessor</a:t>
            </a:r>
            <a:endParaRPr>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Font typeface="Arial"/>
              <a:buChar char="●"/>
            </a:pPr>
            <a:r>
              <a:rPr lang="en">
                <a:solidFill>
                  <a:srgbClr val="222222"/>
                </a:solidFill>
                <a:latin typeface="Arial"/>
                <a:ea typeface="Arial"/>
                <a:cs typeface="Arial"/>
                <a:sym typeface="Arial"/>
              </a:rPr>
              <a:t>Difference between RISC and CISC</a:t>
            </a:r>
            <a:endParaRPr>
              <a:solidFill>
                <a:srgbClr val="222222"/>
              </a:solidFill>
              <a:latin typeface="Arial"/>
              <a:ea typeface="Arial"/>
              <a:cs typeface="Arial"/>
              <a:sym typeface="Arial"/>
            </a:endParaRPr>
          </a:p>
          <a:p>
            <a:pPr marL="457200" lvl="0" indent="0" algn="l" rtl="0">
              <a:lnSpc>
                <a:spcPct val="95000"/>
              </a:lnSpc>
              <a:spcBef>
                <a:spcPts val="1200"/>
              </a:spcBef>
              <a:spcAft>
                <a:spcPts val="1200"/>
              </a:spcAft>
              <a:buNone/>
            </a:pPr>
            <a:endParaRPr>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a:spLocks noGrp="1"/>
          </p:cNvSpPr>
          <p:nvPr>
            <p:ph type="title"/>
          </p:nvPr>
        </p:nvSpPr>
        <p:spPr>
          <a:xfrm>
            <a:off x="311700" y="45542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Advantages of Pipeline</a:t>
            </a:r>
            <a:endParaRPr b="1">
              <a:latin typeface="Calibri"/>
              <a:ea typeface="Calibri"/>
              <a:cs typeface="Calibri"/>
              <a:sym typeface="Calibri"/>
            </a:endParaRPr>
          </a:p>
        </p:txBody>
      </p:sp>
      <p:sp>
        <p:nvSpPr>
          <p:cNvPr id="334" name="Google Shape;334;p54"/>
          <p:cNvSpPr txBox="1">
            <a:spLocks noGrp="1"/>
          </p:cNvSpPr>
          <p:nvPr>
            <p:ph type="body" idx="1"/>
          </p:nvPr>
        </p:nvSpPr>
        <p:spPr>
          <a:xfrm>
            <a:off x="311700" y="129570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C0C0C"/>
                </a:solidFill>
                <a:latin typeface="Calibri"/>
                <a:ea typeface="Calibri"/>
                <a:cs typeface="Calibri"/>
                <a:sym typeface="Calibri"/>
              </a:rPr>
              <a:t>1. The cycle time of the processor is reduced.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2. It increases the throughput of the system.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3. It makes the system reliable.</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4. </a:t>
            </a:r>
            <a:r>
              <a:rPr lang="en">
                <a:solidFill>
                  <a:srgbClr val="202124"/>
                </a:solidFill>
                <a:highlight>
                  <a:srgbClr val="FFFFFF"/>
                </a:highlight>
                <a:latin typeface="Calibri"/>
                <a:ea typeface="Calibri"/>
                <a:cs typeface="Calibri"/>
                <a:sym typeface="Calibri"/>
              </a:rPr>
              <a:t>Faster ALU can be designed when pipelining is used.</a:t>
            </a:r>
            <a:endParaRPr>
              <a:solidFill>
                <a:srgbClr val="202124"/>
              </a:solidFill>
              <a:highlight>
                <a:srgbClr val="FFFFFF"/>
              </a:highlight>
              <a:latin typeface="Calibri"/>
              <a:ea typeface="Calibri"/>
              <a:cs typeface="Calibri"/>
              <a:sym typeface="Calibri"/>
            </a:endParaRPr>
          </a:p>
          <a:p>
            <a:pPr marL="0" lvl="0" indent="0" algn="l" rtl="0">
              <a:spcBef>
                <a:spcPts val="1200"/>
              </a:spcBef>
              <a:spcAft>
                <a:spcPts val="1200"/>
              </a:spcAft>
              <a:buNone/>
            </a:pPr>
            <a:r>
              <a:rPr lang="en">
                <a:solidFill>
                  <a:srgbClr val="202124"/>
                </a:solidFill>
                <a:highlight>
                  <a:srgbClr val="FFFFFF"/>
                </a:highlight>
                <a:latin typeface="Calibri"/>
                <a:ea typeface="Calibri"/>
                <a:cs typeface="Calibri"/>
                <a:sym typeface="Calibri"/>
              </a:rPr>
              <a:t>5. Pipelining increases the overall performance of the CPU.</a:t>
            </a:r>
            <a:endParaRPr sz="2100">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5"/>
          <p:cNvSpPr txBox="1">
            <a:spLocks noGrp="1"/>
          </p:cNvSpPr>
          <p:nvPr>
            <p:ph type="title"/>
          </p:nvPr>
        </p:nvSpPr>
        <p:spPr>
          <a:xfrm>
            <a:off x="311700" y="57115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Disadvantages of pipeline</a:t>
            </a:r>
            <a:endParaRPr b="1">
              <a:latin typeface="Calibri"/>
              <a:ea typeface="Calibri"/>
              <a:cs typeface="Calibri"/>
              <a:sym typeface="Calibri"/>
            </a:endParaRPr>
          </a:p>
        </p:txBody>
      </p:sp>
      <p:sp>
        <p:nvSpPr>
          <p:cNvPr id="340" name="Google Shape;340;p55"/>
          <p:cNvSpPr txBox="1">
            <a:spLocks noGrp="1"/>
          </p:cNvSpPr>
          <p:nvPr>
            <p:ph type="body" idx="1"/>
          </p:nvPr>
        </p:nvSpPr>
        <p:spPr>
          <a:xfrm>
            <a:off x="311700" y="1404450"/>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Calibri"/>
                <a:ea typeface="Calibri"/>
                <a:cs typeface="Calibri"/>
                <a:sym typeface="Calibri"/>
              </a:rPr>
              <a:t>1. The desig</a:t>
            </a:r>
            <a:r>
              <a:rPr lang="en">
                <a:solidFill>
                  <a:srgbClr val="0C0C0C"/>
                </a:solidFill>
                <a:latin typeface="Calibri"/>
                <a:ea typeface="Calibri"/>
                <a:cs typeface="Calibri"/>
                <a:sym typeface="Calibri"/>
              </a:rPr>
              <a:t>n of pipelined processor is complex and costly to manufacture.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2. The instruction latency is more.</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sz="2000">
                <a:solidFill>
                  <a:srgbClr val="0C0C0C"/>
                </a:solidFill>
                <a:latin typeface="Calibri"/>
                <a:ea typeface="Calibri"/>
                <a:cs typeface="Calibri"/>
                <a:sym typeface="Calibri"/>
              </a:rPr>
              <a:t>3. </a:t>
            </a:r>
            <a:r>
              <a:rPr lang="en">
                <a:solidFill>
                  <a:srgbClr val="0C0C0C"/>
                </a:solidFill>
                <a:highlight>
                  <a:srgbClr val="FFFFFF"/>
                </a:highlight>
                <a:latin typeface="Calibri"/>
                <a:ea typeface="Calibri"/>
                <a:cs typeface="Calibri"/>
                <a:sym typeface="Calibri"/>
              </a:rPr>
              <a:t>The throughput of a pipelined processor is difficult to predict.</a:t>
            </a:r>
            <a:endParaRPr>
              <a:solidFill>
                <a:srgbClr val="0C0C0C"/>
              </a:solidFill>
              <a:highlight>
                <a:srgbClr val="FFFFFF"/>
              </a:highlight>
              <a:latin typeface="Calibri"/>
              <a:ea typeface="Calibri"/>
              <a:cs typeface="Calibri"/>
              <a:sym typeface="Calibri"/>
            </a:endParaRPr>
          </a:p>
          <a:p>
            <a:pPr marL="0" lvl="0" indent="0" algn="l" rtl="0">
              <a:spcBef>
                <a:spcPts val="1200"/>
              </a:spcBef>
              <a:spcAft>
                <a:spcPts val="1200"/>
              </a:spcAft>
              <a:buNone/>
            </a:pPr>
            <a:r>
              <a:rPr lang="en">
                <a:solidFill>
                  <a:srgbClr val="0C0C0C"/>
                </a:solidFill>
                <a:highlight>
                  <a:srgbClr val="FFFFFF"/>
                </a:highlight>
                <a:latin typeface="Calibri"/>
                <a:ea typeface="Calibri"/>
                <a:cs typeface="Calibri"/>
                <a:sym typeface="Calibri"/>
              </a:rPr>
              <a:t>4. The longer the pipeline, worse the problem of hazard for branch instructions</a:t>
            </a:r>
            <a:r>
              <a:rPr lang="en">
                <a:solidFill>
                  <a:srgbClr val="202124"/>
                </a:solidFill>
                <a:highlight>
                  <a:srgbClr val="FFFFFF"/>
                </a:highlight>
                <a:latin typeface="Calibri"/>
                <a:ea typeface="Calibri"/>
                <a:cs typeface="Calibri"/>
                <a:sym typeface="Calibri"/>
              </a:rPr>
              <a:t>.</a:t>
            </a:r>
            <a:endParaRPr>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6"/>
          <p:cNvSpPr txBox="1"/>
          <p:nvPr/>
        </p:nvSpPr>
        <p:spPr>
          <a:xfrm>
            <a:off x="5743075" y="3407650"/>
            <a:ext cx="2445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Roboto"/>
                <a:ea typeface="Roboto"/>
                <a:cs typeface="Roboto"/>
                <a:sym typeface="Roboto"/>
              </a:rPr>
              <a:t>By</a:t>
            </a:r>
            <a:endParaRPr sz="1900">
              <a:solidFill>
                <a:schemeClr val="lt1"/>
              </a:solidFill>
              <a:latin typeface="Roboto"/>
              <a:ea typeface="Roboto"/>
              <a:cs typeface="Roboto"/>
              <a:sym typeface="Roboto"/>
            </a:endParaRPr>
          </a:p>
          <a:p>
            <a:pPr marL="0" lvl="0" indent="0" algn="l" rtl="0">
              <a:spcBef>
                <a:spcPts val="0"/>
              </a:spcBef>
              <a:spcAft>
                <a:spcPts val="0"/>
              </a:spcAft>
              <a:buNone/>
            </a:pPr>
            <a:r>
              <a:rPr lang="en" sz="1900">
                <a:solidFill>
                  <a:schemeClr val="lt1"/>
                </a:solidFill>
                <a:latin typeface="Roboto"/>
                <a:ea typeface="Roboto"/>
                <a:cs typeface="Roboto"/>
                <a:sym typeface="Roboto"/>
              </a:rPr>
              <a:t>Malavika Suresh</a:t>
            </a:r>
            <a:endParaRPr sz="1900">
              <a:solidFill>
                <a:schemeClr val="lt1"/>
              </a:solidFill>
              <a:latin typeface="Roboto"/>
              <a:ea typeface="Roboto"/>
              <a:cs typeface="Roboto"/>
              <a:sym typeface="Roboto"/>
            </a:endParaRPr>
          </a:p>
        </p:txBody>
      </p:sp>
      <p:sp>
        <p:nvSpPr>
          <p:cNvPr id="346" name="Google Shape;346;p56"/>
          <p:cNvSpPr txBox="1"/>
          <p:nvPr/>
        </p:nvSpPr>
        <p:spPr>
          <a:xfrm>
            <a:off x="2393675" y="2319325"/>
            <a:ext cx="70527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lt1"/>
                </a:solidFill>
                <a:latin typeface="Roboto"/>
                <a:ea typeface="Roboto"/>
                <a:cs typeface="Roboto"/>
                <a:sym typeface="Roboto"/>
              </a:rPr>
              <a:t>ARM PROCESSOR</a:t>
            </a:r>
            <a:endParaRPr sz="3700" b="1">
              <a:solidFill>
                <a:schemeClr val="lt1"/>
              </a:solidFill>
              <a:latin typeface="Roboto"/>
              <a:ea typeface="Roboto"/>
              <a:cs typeface="Roboto"/>
              <a:sym typeface="Roboto"/>
            </a:endParaRPr>
          </a:p>
        </p:txBody>
      </p:sp>
      <p:pic>
        <p:nvPicPr>
          <p:cNvPr id="347" name="Google Shape;347;p56"/>
          <p:cNvPicPr preferRelativeResize="0"/>
          <p:nvPr/>
        </p:nvPicPr>
        <p:blipFill>
          <a:blip r:embed="rId3">
            <a:alphaModFix/>
          </a:blip>
          <a:stretch>
            <a:fillRect/>
          </a:stretch>
        </p:blipFill>
        <p:spPr>
          <a:xfrm>
            <a:off x="0" y="-511175"/>
            <a:ext cx="9144000" cy="5654675"/>
          </a:xfrm>
          <a:prstGeom prst="rect">
            <a:avLst/>
          </a:prstGeom>
          <a:noFill/>
          <a:ln>
            <a:noFill/>
          </a:ln>
        </p:spPr>
      </p:pic>
      <p:sp>
        <p:nvSpPr>
          <p:cNvPr id="348" name="Google Shape;348;p56"/>
          <p:cNvSpPr txBox="1"/>
          <p:nvPr/>
        </p:nvSpPr>
        <p:spPr>
          <a:xfrm>
            <a:off x="1724100" y="2006400"/>
            <a:ext cx="5695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b="1">
                <a:latin typeface="Roboto"/>
                <a:ea typeface="Roboto"/>
                <a:cs typeface="Roboto"/>
                <a:sym typeface="Roboto"/>
              </a:rPr>
              <a:t>ARM PROCESSOR</a:t>
            </a:r>
            <a:endParaRPr sz="4200" b="1">
              <a:latin typeface="Roboto"/>
              <a:ea typeface="Roboto"/>
              <a:cs typeface="Roboto"/>
              <a:sym typeface="Roboto"/>
            </a:endParaRPr>
          </a:p>
        </p:txBody>
      </p:sp>
      <p:sp>
        <p:nvSpPr>
          <p:cNvPr id="349" name="Google Shape;349;p56"/>
          <p:cNvSpPr txBox="1"/>
          <p:nvPr/>
        </p:nvSpPr>
        <p:spPr>
          <a:xfrm>
            <a:off x="5198675" y="3247075"/>
            <a:ext cx="2587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Roboto"/>
                <a:ea typeface="Roboto"/>
                <a:cs typeface="Roboto"/>
                <a:sym typeface="Roboto"/>
              </a:rPr>
              <a:t>BY </a:t>
            </a:r>
            <a:endParaRPr sz="1900" b="1">
              <a:latin typeface="Roboto"/>
              <a:ea typeface="Roboto"/>
              <a:cs typeface="Roboto"/>
              <a:sym typeface="Roboto"/>
            </a:endParaRPr>
          </a:p>
          <a:p>
            <a:pPr marL="0" lvl="0" indent="0" algn="l" rtl="0">
              <a:spcBef>
                <a:spcPts val="0"/>
              </a:spcBef>
              <a:spcAft>
                <a:spcPts val="0"/>
              </a:spcAft>
              <a:buNone/>
            </a:pPr>
            <a:r>
              <a:rPr lang="en" sz="1900" b="1">
                <a:latin typeface="Roboto"/>
                <a:ea typeface="Roboto"/>
                <a:cs typeface="Roboto"/>
                <a:sym typeface="Roboto"/>
              </a:rPr>
              <a:t>MALAVIKA SURESH</a:t>
            </a:r>
            <a:endParaRPr sz="1900" b="1">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7"/>
          <p:cNvSpPr txBox="1">
            <a:spLocks noGrp="1"/>
          </p:cNvSpPr>
          <p:nvPr>
            <p:ph type="title"/>
          </p:nvPr>
        </p:nvSpPr>
        <p:spPr>
          <a:xfrm>
            <a:off x="436050" y="6392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333" b="1">
                <a:latin typeface="Calibri"/>
                <a:ea typeface="Calibri"/>
                <a:cs typeface="Calibri"/>
                <a:sym typeface="Calibri"/>
              </a:rPr>
              <a:t>ARM</a:t>
            </a:r>
            <a:r>
              <a:rPr lang="en" b="1">
                <a:latin typeface="Calibri"/>
                <a:ea typeface="Calibri"/>
                <a:cs typeface="Calibri"/>
                <a:sym typeface="Calibri"/>
              </a:rPr>
              <a:t> </a:t>
            </a:r>
            <a:endParaRPr b="1">
              <a:latin typeface="Calibri"/>
              <a:ea typeface="Calibri"/>
              <a:cs typeface="Calibri"/>
              <a:sym typeface="Calibri"/>
            </a:endParaRPr>
          </a:p>
        </p:txBody>
      </p:sp>
      <p:sp>
        <p:nvSpPr>
          <p:cNvPr id="355" name="Google Shape;355;p57"/>
          <p:cNvSpPr txBox="1">
            <a:spLocks noGrp="1"/>
          </p:cNvSpPr>
          <p:nvPr>
            <p:ph type="body" idx="1"/>
          </p:nvPr>
        </p:nvSpPr>
        <p:spPr>
          <a:xfrm>
            <a:off x="0" y="782700"/>
            <a:ext cx="9144000" cy="43608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0C0C0C"/>
              </a:buClr>
              <a:buSzPts val="2200"/>
              <a:buFont typeface="Calibri"/>
              <a:buChar char="❖"/>
            </a:pPr>
            <a:r>
              <a:rPr lang="en">
                <a:solidFill>
                  <a:srgbClr val="0C0C0C"/>
                </a:solidFill>
                <a:latin typeface="Calibri"/>
                <a:ea typeface="Calibri"/>
                <a:cs typeface="Calibri"/>
                <a:sym typeface="Calibri"/>
              </a:rPr>
              <a:t>The ARM processor is an </a:t>
            </a:r>
            <a:r>
              <a:rPr lang="en" b="1">
                <a:solidFill>
                  <a:srgbClr val="0C0C0C"/>
                </a:solidFill>
                <a:latin typeface="Calibri"/>
                <a:ea typeface="Calibri"/>
                <a:cs typeface="Calibri"/>
                <a:sym typeface="Calibri"/>
              </a:rPr>
              <a:t>Advanced Reduced Instruction Set Computer</a:t>
            </a:r>
            <a:r>
              <a:rPr lang="en">
                <a:solidFill>
                  <a:srgbClr val="0C0C0C"/>
                </a:solidFill>
                <a:latin typeface="Calibri"/>
                <a:ea typeface="Calibri"/>
                <a:cs typeface="Calibri"/>
                <a:sym typeface="Calibri"/>
              </a:rPr>
              <a:t> </a:t>
            </a:r>
            <a:r>
              <a:rPr lang="en" b="1">
                <a:solidFill>
                  <a:srgbClr val="0C0C0C"/>
                </a:solidFill>
                <a:latin typeface="Calibri"/>
                <a:ea typeface="Calibri"/>
                <a:cs typeface="Calibri"/>
                <a:sym typeface="Calibri"/>
              </a:rPr>
              <a:t>[RISC] Machine</a:t>
            </a:r>
            <a:r>
              <a:rPr lang="en">
                <a:solidFill>
                  <a:srgbClr val="0C0C0C"/>
                </a:solidFill>
                <a:latin typeface="Calibri"/>
                <a:ea typeface="Calibri"/>
                <a:cs typeface="Calibri"/>
                <a:sym typeface="Calibri"/>
              </a:rPr>
              <a:t>.</a:t>
            </a:r>
            <a:endParaRPr>
              <a:solidFill>
                <a:srgbClr val="0C0C0C"/>
              </a:solidFill>
              <a:latin typeface="Calibri"/>
              <a:ea typeface="Calibri"/>
              <a:cs typeface="Calibri"/>
              <a:sym typeface="Calibri"/>
            </a:endParaRPr>
          </a:p>
          <a:p>
            <a:pPr marL="457200" lvl="0" indent="-368300" algn="l" rtl="0">
              <a:lnSpc>
                <a:spcPct val="150000"/>
              </a:lnSpc>
              <a:spcBef>
                <a:spcPts val="0"/>
              </a:spcBef>
              <a:spcAft>
                <a:spcPts val="0"/>
              </a:spcAft>
              <a:buClr>
                <a:srgbClr val="0C0C0C"/>
              </a:buClr>
              <a:buSzPts val="2200"/>
              <a:buFont typeface="Calibri"/>
              <a:buChar char="❖"/>
            </a:pPr>
            <a:r>
              <a:rPr lang="en">
                <a:solidFill>
                  <a:srgbClr val="0C0C0C"/>
                </a:solidFill>
                <a:latin typeface="Calibri"/>
                <a:ea typeface="Calibri"/>
                <a:cs typeface="Calibri"/>
                <a:sym typeface="Calibri"/>
              </a:rPr>
              <a:t>It’s a 32bit Reduced Instruction Set Computer (RISC) Machine.</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Acorn Computers first developed ARM in 1980. </a:t>
            </a:r>
            <a:r>
              <a:rPr lang="en">
                <a:solidFill>
                  <a:srgbClr val="0C0C0C"/>
                </a:solidFill>
                <a:highlight>
                  <a:schemeClr val="lt1"/>
                </a:highlight>
                <a:latin typeface="Calibri"/>
                <a:ea typeface="Calibri"/>
                <a:cs typeface="Calibri"/>
                <a:sym typeface="Calibri"/>
              </a:rPr>
              <a:t>It is a</a:t>
            </a:r>
            <a:r>
              <a:rPr lang="en" b="1">
                <a:solidFill>
                  <a:srgbClr val="0C0C0C"/>
                </a:solidFill>
                <a:highlight>
                  <a:schemeClr val="lt1"/>
                </a:highlight>
                <a:latin typeface="Calibri"/>
                <a:ea typeface="Calibri"/>
                <a:cs typeface="Calibri"/>
                <a:sym typeface="Calibri"/>
              </a:rPr>
              <a:t> microprocessor design company,</a:t>
            </a:r>
            <a:r>
              <a:rPr lang="en">
                <a:solidFill>
                  <a:srgbClr val="0C0C0C"/>
                </a:solidFill>
                <a:highlight>
                  <a:schemeClr val="lt1"/>
                </a:highlight>
                <a:latin typeface="Calibri"/>
                <a:ea typeface="Calibri"/>
                <a:cs typeface="Calibri"/>
                <a:sym typeface="Calibri"/>
              </a:rPr>
              <a:t> founded in 1990 by Hermann Hauser.</a:t>
            </a:r>
            <a:endParaRPr>
              <a:solidFill>
                <a:srgbClr val="0C0C0C"/>
              </a:solidFill>
              <a:highlight>
                <a:schemeClr val="lt1"/>
              </a:highlight>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highlight>
                  <a:schemeClr val="lt1"/>
                </a:highlight>
                <a:latin typeface="Calibri"/>
                <a:ea typeface="Calibri"/>
                <a:cs typeface="Calibri"/>
                <a:sym typeface="Calibri"/>
              </a:rPr>
              <a:t>ARM limited offers for both 32bit and 64bit RISC microprocessors.</a:t>
            </a:r>
            <a:endParaRPr>
              <a:solidFill>
                <a:srgbClr val="0C0C0C"/>
              </a:solidFill>
              <a:highlight>
                <a:schemeClr val="lt1"/>
              </a:highlight>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highlight>
                  <a:schemeClr val="lt1"/>
                </a:highlight>
                <a:latin typeface="Calibri"/>
                <a:ea typeface="Calibri"/>
                <a:cs typeface="Calibri"/>
                <a:sym typeface="Calibri"/>
              </a:rPr>
              <a:t>The ARM keeps the processor’s information set small.</a:t>
            </a:r>
            <a:endParaRPr>
              <a:solidFill>
                <a:srgbClr val="0C0C0C"/>
              </a:solidFill>
              <a:highlight>
                <a:schemeClr val="lt1"/>
              </a:highlight>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ARM family offers high performance for very low power consumption. </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highlight>
                  <a:schemeClr val="lt1"/>
                </a:highlight>
                <a:latin typeface="Calibri"/>
                <a:ea typeface="Calibri"/>
                <a:cs typeface="Calibri"/>
                <a:sym typeface="Calibri"/>
              </a:rPr>
              <a:t>A characteristic feature of ARM processors is their low electric power consumption.</a:t>
            </a:r>
            <a:endParaRPr>
              <a:solidFill>
                <a:srgbClr val="0C0C0C"/>
              </a:solidFill>
              <a:highlight>
                <a:schemeClr val="lt1"/>
              </a:highlight>
              <a:latin typeface="Calibri"/>
              <a:ea typeface="Calibri"/>
              <a:cs typeface="Calibri"/>
              <a:sym typeface="Calibri"/>
            </a:endParaRPr>
          </a:p>
          <a:p>
            <a:pPr marL="914400" lvl="0" indent="0" algn="l" rtl="0">
              <a:lnSpc>
                <a:spcPct val="150000"/>
              </a:lnSpc>
              <a:spcBef>
                <a:spcPts val="1200"/>
              </a:spcBef>
              <a:spcAft>
                <a:spcPts val="0"/>
              </a:spcAft>
              <a:buNone/>
            </a:pPr>
            <a:endParaRPr>
              <a:solidFill>
                <a:srgbClr val="0C0C0C"/>
              </a:solidFill>
              <a:latin typeface="Calibri"/>
              <a:ea typeface="Calibri"/>
              <a:cs typeface="Calibri"/>
              <a:sym typeface="Calibri"/>
            </a:endParaRPr>
          </a:p>
          <a:p>
            <a:pPr marL="0" lvl="0" indent="0" algn="l" rtl="0">
              <a:lnSpc>
                <a:spcPct val="150000"/>
              </a:lnSpc>
              <a:spcBef>
                <a:spcPts val="1200"/>
              </a:spcBef>
              <a:spcAft>
                <a:spcPts val="0"/>
              </a:spcAft>
              <a:buNone/>
            </a:pPr>
            <a:endParaRPr sz="2000">
              <a:latin typeface="Calibri"/>
              <a:ea typeface="Calibri"/>
              <a:cs typeface="Calibri"/>
              <a:sym typeface="Calibri"/>
            </a:endParaRPr>
          </a:p>
          <a:p>
            <a:pPr marL="914400" lvl="0" indent="0" algn="l" rtl="0">
              <a:lnSpc>
                <a:spcPct val="150000"/>
              </a:lnSpc>
              <a:spcBef>
                <a:spcPts val="1200"/>
              </a:spcBef>
              <a:spcAft>
                <a:spcPts val="1200"/>
              </a:spcAft>
              <a:buNone/>
            </a:pPr>
            <a:endParaRPr>
              <a:solidFill>
                <a:srgbClr val="0C0C0C"/>
              </a:solidFill>
              <a:highlight>
                <a:srgbClr val="FFFFFF"/>
              </a:highlight>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8"/>
          <p:cNvPicPr preferRelativeResize="0"/>
          <p:nvPr/>
        </p:nvPicPr>
        <p:blipFill>
          <a:blip r:embed="rId3">
            <a:alphaModFix/>
          </a:blip>
          <a:stretch>
            <a:fillRect/>
          </a:stretch>
        </p:blipFill>
        <p:spPr>
          <a:xfrm>
            <a:off x="0" y="0"/>
            <a:ext cx="9144001" cy="5140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9"/>
          <p:cNvSpPr txBox="1">
            <a:spLocks noGrp="1"/>
          </p:cNvSpPr>
          <p:nvPr>
            <p:ph type="body" idx="1"/>
          </p:nvPr>
        </p:nvSpPr>
        <p:spPr>
          <a:xfrm>
            <a:off x="0" y="157775"/>
            <a:ext cx="9144000" cy="5285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rgbClr val="202124"/>
              </a:buClr>
              <a:buSzPts val="2000"/>
              <a:buFont typeface="Calibri"/>
              <a:buChar char="●"/>
            </a:pPr>
            <a:r>
              <a:rPr lang="en" sz="2800" b="1">
                <a:solidFill>
                  <a:srgbClr val="202124"/>
                </a:solidFill>
                <a:highlight>
                  <a:srgbClr val="FFFFFF"/>
                </a:highlight>
                <a:latin typeface="Calibri"/>
                <a:ea typeface="Calibri"/>
                <a:cs typeface="Calibri"/>
                <a:sym typeface="Calibri"/>
              </a:rPr>
              <a:t>Armv9</a:t>
            </a:r>
            <a:r>
              <a:rPr lang="en" sz="2800">
                <a:solidFill>
                  <a:srgbClr val="202124"/>
                </a:solidFill>
                <a:highlight>
                  <a:srgbClr val="FFFFFF"/>
                </a:highlight>
                <a:latin typeface="Calibri"/>
                <a:ea typeface="Calibri"/>
                <a:cs typeface="Calibri"/>
                <a:sym typeface="Calibri"/>
              </a:rPr>
              <a:t> </a:t>
            </a:r>
            <a:r>
              <a:rPr lang="en" sz="2000">
                <a:solidFill>
                  <a:srgbClr val="202124"/>
                </a:solidFill>
                <a:highlight>
                  <a:srgbClr val="FFFFFF"/>
                </a:highlight>
                <a:latin typeface="Calibri"/>
                <a:ea typeface="Calibri"/>
                <a:cs typeface="Calibri"/>
                <a:sym typeface="Calibri"/>
              </a:rPr>
              <a:t>– The Next Generation of Arm Architecture.</a:t>
            </a:r>
            <a:endParaRPr sz="2000" b="1">
              <a:solidFill>
                <a:srgbClr val="202124"/>
              </a:solidFill>
              <a:highlight>
                <a:srgbClr val="FFFFFF"/>
              </a:highlight>
              <a:latin typeface="Calibri"/>
              <a:ea typeface="Calibri"/>
              <a:cs typeface="Calibri"/>
              <a:sym typeface="Calibri"/>
            </a:endParaRPr>
          </a:p>
          <a:p>
            <a:pPr marL="0" lvl="0" indent="0" algn="l" rtl="0">
              <a:spcBef>
                <a:spcPts val="1200"/>
              </a:spcBef>
              <a:spcAft>
                <a:spcPts val="0"/>
              </a:spcAft>
              <a:buNone/>
            </a:pPr>
            <a:endParaRPr sz="2000" b="1">
              <a:solidFill>
                <a:srgbClr val="202124"/>
              </a:solidFill>
              <a:highlight>
                <a:srgbClr val="FFFFFF"/>
              </a:highlight>
              <a:latin typeface="Calibri"/>
              <a:ea typeface="Calibri"/>
              <a:cs typeface="Calibri"/>
              <a:sym typeface="Calibri"/>
            </a:endParaRPr>
          </a:p>
          <a:p>
            <a:pPr marL="0" lvl="0" indent="0" algn="l" rtl="0">
              <a:spcBef>
                <a:spcPts val="1200"/>
              </a:spcBef>
              <a:spcAft>
                <a:spcPts val="0"/>
              </a:spcAft>
              <a:buNone/>
            </a:pPr>
            <a:endParaRPr sz="2000" b="1">
              <a:solidFill>
                <a:srgbClr val="202124"/>
              </a:solidFill>
              <a:highlight>
                <a:srgbClr val="FFFFFF"/>
              </a:highlight>
              <a:latin typeface="Calibri"/>
              <a:ea typeface="Calibri"/>
              <a:cs typeface="Calibri"/>
              <a:sym typeface="Calibri"/>
            </a:endParaRPr>
          </a:p>
          <a:p>
            <a:pPr marL="0" lvl="0" indent="0" algn="l" rtl="0">
              <a:spcBef>
                <a:spcPts val="1200"/>
              </a:spcBef>
              <a:spcAft>
                <a:spcPts val="0"/>
              </a:spcAft>
              <a:buNone/>
            </a:pPr>
            <a:endParaRPr sz="2000" b="1">
              <a:solidFill>
                <a:srgbClr val="202124"/>
              </a:solidFill>
              <a:highlight>
                <a:srgbClr val="FFFFFF"/>
              </a:highlight>
              <a:latin typeface="Calibri"/>
              <a:ea typeface="Calibri"/>
              <a:cs typeface="Calibri"/>
              <a:sym typeface="Calibri"/>
            </a:endParaRPr>
          </a:p>
          <a:p>
            <a:pPr marL="0" lvl="0" indent="0" algn="l" rtl="0">
              <a:spcBef>
                <a:spcPts val="1200"/>
              </a:spcBef>
              <a:spcAft>
                <a:spcPts val="0"/>
              </a:spcAft>
              <a:buNone/>
            </a:pPr>
            <a:endParaRPr sz="2000" b="1">
              <a:solidFill>
                <a:srgbClr val="202124"/>
              </a:solidFill>
              <a:highlight>
                <a:srgbClr val="FFFFFF"/>
              </a:highlight>
              <a:latin typeface="Calibri"/>
              <a:ea typeface="Calibri"/>
              <a:cs typeface="Calibri"/>
              <a:sym typeface="Calibri"/>
            </a:endParaRPr>
          </a:p>
          <a:p>
            <a:pPr marL="457200" lvl="0" indent="0" algn="l" rtl="0">
              <a:spcBef>
                <a:spcPts val="1200"/>
              </a:spcBef>
              <a:spcAft>
                <a:spcPts val="0"/>
              </a:spcAft>
              <a:buNone/>
            </a:pPr>
            <a:endParaRPr sz="2000">
              <a:solidFill>
                <a:srgbClr val="202124"/>
              </a:solidFill>
              <a:highlight>
                <a:srgbClr val="FFFFFF"/>
              </a:highlight>
              <a:latin typeface="Calibri"/>
              <a:ea typeface="Calibri"/>
              <a:cs typeface="Calibri"/>
              <a:sym typeface="Calibri"/>
            </a:endParaRPr>
          </a:p>
          <a:p>
            <a:pPr marL="457200" lvl="0" indent="-355600" algn="l" rtl="0">
              <a:spcBef>
                <a:spcPts val="1200"/>
              </a:spcBef>
              <a:spcAft>
                <a:spcPts val="0"/>
              </a:spcAft>
              <a:buClr>
                <a:srgbClr val="0C0C0C"/>
              </a:buClr>
              <a:buSzPts val="2000"/>
              <a:buFont typeface="Calibri"/>
              <a:buChar char="●"/>
            </a:pPr>
            <a:r>
              <a:rPr lang="en" sz="2000">
                <a:solidFill>
                  <a:srgbClr val="0C0C0C"/>
                </a:solidFill>
                <a:highlight>
                  <a:schemeClr val="lt1"/>
                </a:highlight>
                <a:latin typeface="Calibri"/>
                <a:ea typeface="Calibri"/>
                <a:cs typeface="Calibri"/>
                <a:sym typeface="Calibri"/>
              </a:rPr>
              <a:t>Armv9-A is a set of extensions to the Armv8-A architecture.</a:t>
            </a:r>
            <a:endParaRPr sz="2000">
              <a:solidFill>
                <a:srgbClr val="0C0C0C"/>
              </a:solidFill>
              <a:highlight>
                <a:schemeClr val="lt1"/>
              </a:highlight>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highlight>
                  <a:schemeClr val="lt1"/>
                </a:highlight>
                <a:latin typeface="Calibri"/>
                <a:ea typeface="Calibri"/>
                <a:cs typeface="Calibri"/>
                <a:sym typeface="Calibri"/>
              </a:rPr>
              <a:t> The goal of these enhancements is to help increase the computing capability in areas such as digital signal processing (DSP) and machine learning (ML), and to continually improve the security of our systems.</a:t>
            </a:r>
            <a:endParaRPr sz="2000">
              <a:solidFill>
                <a:srgbClr val="0C0C0C"/>
              </a:solidFill>
              <a:highlight>
                <a:schemeClr val="lt1"/>
              </a:highlight>
              <a:latin typeface="Calibri"/>
              <a:ea typeface="Calibri"/>
              <a:cs typeface="Calibri"/>
              <a:sym typeface="Calibri"/>
            </a:endParaRPr>
          </a:p>
        </p:txBody>
      </p:sp>
      <p:pic>
        <p:nvPicPr>
          <p:cNvPr id="366" name="Google Shape;366;p59"/>
          <p:cNvPicPr preferRelativeResize="0"/>
          <p:nvPr/>
        </p:nvPicPr>
        <p:blipFill>
          <a:blip r:embed="rId3">
            <a:alphaModFix/>
          </a:blip>
          <a:stretch>
            <a:fillRect/>
          </a:stretch>
        </p:blipFill>
        <p:spPr>
          <a:xfrm>
            <a:off x="2650625" y="725775"/>
            <a:ext cx="3597300" cy="2619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0"/>
          <p:cNvSpPr txBox="1">
            <a:spLocks noGrp="1"/>
          </p:cNvSpPr>
          <p:nvPr>
            <p:ph type="body" idx="1"/>
          </p:nvPr>
        </p:nvSpPr>
        <p:spPr>
          <a:xfrm>
            <a:off x="0" y="-150"/>
            <a:ext cx="9144000" cy="5143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3200" b="1">
                <a:solidFill>
                  <a:srgbClr val="0C0C0C"/>
                </a:solidFill>
              </a:rPr>
              <a:t>ARM PRODUCTS</a:t>
            </a:r>
            <a:endParaRPr sz="3200" b="1">
              <a:solidFill>
                <a:srgbClr val="0C0C0C"/>
              </a:solidFill>
            </a:endParaRPr>
          </a:p>
        </p:txBody>
      </p:sp>
      <p:pic>
        <p:nvPicPr>
          <p:cNvPr id="372" name="Google Shape;372;p60"/>
          <p:cNvPicPr preferRelativeResize="0"/>
          <p:nvPr/>
        </p:nvPicPr>
        <p:blipFill rotWithShape="1">
          <a:blip r:embed="rId3">
            <a:alphaModFix/>
          </a:blip>
          <a:srcRect l="11901" t="21459" r="37195" b="35267"/>
          <a:stretch/>
        </p:blipFill>
        <p:spPr>
          <a:xfrm>
            <a:off x="0" y="584075"/>
            <a:ext cx="9144001" cy="4559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FEATURES OF ARM PROCESSOR</a:t>
            </a:r>
            <a:endParaRPr b="1"/>
          </a:p>
        </p:txBody>
      </p:sp>
      <p:sp>
        <p:nvSpPr>
          <p:cNvPr id="378" name="Google Shape;378;p61"/>
          <p:cNvSpPr txBox="1">
            <a:spLocks noGrp="1"/>
          </p:cNvSpPr>
          <p:nvPr>
            <p:ph type="body" idx="1"/>
          </p:nvPr>
        </p:nvSpPr>
        <p:spPr>
          <a:xfrm>
            <a:off x="311700" y="1369200"/>
            <a:ext cx="8520600" cy="3774300"/>
          </a:xfrm>
          <a:prstGeom prst="rect">
            <a:avLst/>
          </a:prstGeom>
        </p:spPr>
        <p:txBody>
          <a:bodyPr spcFirstLastPara="1" wrap="square" lIns="91425" tIns="91425" rIns="91425" bIns="91425" anchor="t" anchorCtr="0">
            <a:normAutofit fontScale="40000" lnSpcReduction="20000"/>
          </a:bodyPr>
          <a:lstStyle/>
          <a:p>
            <a:pPr marL="457200" lvl="0" indent="-355600" algn="l" rtl="0">
              <a:spcBef>
                <a:spcPts val="0"/>
              </a:spcBef>
              <a:spcAft>
                <a:spcPts val="0"/>
              </a:spcAft>
              <a:buClr>
                <a:srgbClr val="0C0C0C"/>
              </a:buClr>
              <a:buSzPct val="100000"/>
              <a:buFont typeface="Calibri"/>
              <a:buChar char="●"/>
            </a:pPr>
            <a:r>
              <a:rPr lang="en" sz="5000">
                <a:solidFill>
                  <a:srgbClr val="0C0C0C"/>
                </a:solidFill>
                <a:latin typeface="Calibri"/>
                <a:ea typeface="Calibri"/>
                <a:cs typeface="Calibri"/>
                <a:sym typeface="Calibri"/>
              </a:rPr>
              <a:t>A load-store architecture.</a:t>
            </a:r>
            <a:endParaRPr sz="5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ct val="100000"/>
              <a:buFont typeface="Calibri"/>
              <a:buChar char="●"/>
            </a:pPr>
            <a:r>
              <a:rPr lang="en" sz="5000">
                <a:solidFill>
                  <a:srgbClr val="0C0C0C"/>
                </a:solidFill>
                <a:latin typeface="Calibri"/>
                <a:ea typeface="Calibri"/>
                <a:cs typeface="Calibri"/>
                <a:sym typeface="Calibri"/>
              </a:rPr>
              <a:t>Fixed length 32-bit instructions.</a:t>
            </a:r>
            <a:endParaRPr sz="5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ct val="100000"/>
              <a:buFont typeface="Calibri"/>
              <a:buChar char="●"/>
            </a:pPr>
            <a:r>
              <a:rPr lang="en" sz="5000">
                <a:solidFill>
                  <a:srgbClr val="0C0C0C"/>
                </a:solidFill>
                <a:latin typeface="Calibri"/>
                <a:ea typeface="Calibri"/>
                <a:cs typeface="Calibri"/>
                <a:sym typeface="Calibri"/>
              </a:rPr>
              <a:t>3-address instruction format.</a:t>
            </a:r>
            <a:endParaRPr sz="5000">
              <a:solidFill>
                <a:srgbClr val="0C0C0C"/>
              </a:solidFill>
              <a:latin typeface="Calibri"/>
              <a:ea typeface="Calibri"/>
              <a:cs typeface="Calibri"/>
              <a:sym typeface="Calibri"/>
            </a:endParaRPr>
          </a:p>
          <a:p>
            <a:pPr marL="457200" lvl="0" indent="0" algn="l" rtl="0">
              <a:spcBef>
                <a:spcPts val="1200"/>
              </a:spcBef>
              <a:spcAft>
                <a:spcPts val="0"/>
              </a:spcAft>
              <a:buNone/>
            </a:pPr>
            <a:r>
              <a:rPr lang="en" sz="5000" b="1">
                <a:solidFill>
                  <a:srgbClr val="0C0C0C"/>
                </a:solidFill>
                <a:latin typeface="Calibri"/>
                <a:ea typeface="Calibri"/>
                <a:cs typeface="Calibri"/>
                <a:sym typeface="Calibri"/>
              </a:rPr>
              <a:t>-</a:t>
            </a:r>
            <a:r>
              <a:rPr lang="en" sz="5000">
                <a:solidFill>
                  <a:srgbClr val="0C0C0C"/>
                </a:solidFill>
                <a:latin typeface="Calibri"/>
                <a:ea typeface="Calibri"/>
                <a:cs typeface="Calibri"/>
                <a:sym typeface="Calibri"/>
              </a:rPr>
              <a:t>Use each address field to specify either a processor registered a memory operand (ADD R1, R2, R3).</a:t>
            </a:r>
            <a:endParaRPr sz="5000">
              <a:solidFill>
                <a:srgbClr val="0C0C0C"/>
              </a:solidFill>
              <a:latin typeface="Calibri"/>
              <a:ea typeface="Calibri"/>
              <a:cs typeface="Calibri"/>
              <a:sym typeface="Calibri"/>
            </a:endParaRPr>
          </a:p>
          <a:p>
            <a:pPr marL="457200" lvl="0" indent="-355600" algn="l" rtl="0">
              <a:spcBef>
                <a:spcPts val="1200"/>
              </a:spcBef>
              <a:spcAft>
                <a:spcPts val="0"/>
              </a:spcAft>
              <a:buClr>
                <a:srgbClr val="0C0C0C"/>
              </a:buClr>
              <a:buSzPct val="100000"/>
              <a:buFont typeface="Calibri"/>
              <a:buChar char="●"/>
            </a:pPr>
            <a:r>
              <a:rPr lang="en" sz="5000">
                <a:solidFill>
                  <a:srgbClr val="0C0C0C"/>
                </a:solidFill>
                <a:latin typeface="Calibri"/>
                <a:ea typeface="Calibri"/>
                <a:cs typeface="Calibri"/>
                <a:sym typeface="Calibri"/>
              </a:rPr>
              <a:t>High code density.</a:t>
            </a:r>
            <a:endParaRPr sz="5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ct val="100000"/>
              <a:buFont typeface="Calibri"/>
              <a:buChar char="●"/>
            </a:pPr>
            <a:r>
              <a:rPr lang="en" sz="5000">
                <a:solidFill>
                  <a:srgbClr val="0C0C0C"/>
                </a:solidFill>
                <a:latin typeface="Calibri"/>
                <a:ea typeface="Calibri"/>
                <a:cs typeface="Calibri"/>
                <a:sym typeface="Calibri"/>
              </a:rPr>
              <a:t>32-bit architecture till V7.</a:t>
            </a:r>
            <a:endParaRPr sz="5000">
              <a:solidFill>
                <a:srgbClr val="0C0C0C"/>
              </a:solidFill>
              <a:latin typeface="Calibri"/>
              <a:ea typeface="Calibri"/>
              <a:cs typeface="Calibri"/>
              <a:sym typeface="Calibri"/>
            </a:endParaRPr>
          </a:p>
          <a:p>
            <a:pPr marL="457200" lvl="0" indent="0" algn="l" rtl="0">
              <a:spcBef>
                <a:spcPts val="1200"/>
              </a:spcBef>
              <a:spcAft>
                <a:spcPts val="0"/>
              </a:spcAft>
              <a:buNone/>
            </a:pPr>
            <a:endParaRPr sz="2881">
              <a:latin typeface="Calibri"/>
              <a:ea typeface="Calibri"/>
              <a:cs typeface="Calibri"/>
              <a:sym typeface="Calibri"/>
            </a:endParaRPr>
          </a:p>
          <a:p>
            <a:pPr marL="457200" lvl="0" indent="0" algn="l" rtl="0">
              <a:spcBef>
                <a:spcPts val="1200"/>
              </a:spcBef>
              <a:spcAft>
                <a:spcPts val="0"/>
              </a:spcAft>
              <a:buNone/>
            </a:pP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a:spLocks noGrp="1"/>
          </p:cNvSpPr>
          <p:nvPr>
            <p:ph type="title"/>
          </p:nvPr>
        </p:nvSpPr>
        <p:spPr>
          <a:xfrm>
            <a:off x="311700" y="1128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b="1"/>
              <a:t>ARM 7</a:t>
            </a:r>
            <a:endParaRPr b="1"/>
          </a:p>
        </p:txBody>
      </p:sp>
      <p:sp>
        <p:nvSpPr>
          <p:cNvPr id="384" name="Google Shape;384;p62"/>
          <p:cNvSpPr txBox="1">
            <a:spLocks noGrp="1"/>
          </p:cNvSpPr>
          <p:nvPr>
            <p:ph type="body" idx="1"/>
          </p:nvPr>
        </p:nvSpPr>
        <p:spPr>
          <a:xfrm>
            <a:off x="366000" y="924200"/>
            <a:ext cx="8520600" cy="3555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C0C0C"/>
              </a:buClr>
              <a:buSzPts val="2000"/>
              <a:buFont typeface="Calibri"/>
              <a:buChar char="❖"/>
            </a:pPr>
            <a:r>
              <a:rPr lang="en" sz="2000" b="1">
                <a:solidFill>
                  <a:srgbClr val="0C0C0C"/>
                </a:solidFill>
                <a:highlight>
                  <a:srgbClr val="FFFFFF"/>
                </a:highlight>
                <a:latin typeface="Calibri"/>
                <a:ea typeface="Calibri"/>
                <a:cs typeface="Calibri"/>
                <a:sym typeface="Calibri"/>
              </a:rPr>
              <a:t>ARM7</a:t>
            </a:r>
            <a:r>
              <a:rPr lang="en" sz="2000">
                <a:solidFill>
                  <a:srgbClr val="0C0C0C"/>
                </a:solidFill>
                <a:highlight>
                  <a:srgbClr val="FFFFFF"/>
                </a:highlight>
                <a:latin typeface="Calibri"/>
                <a:ea typeface="Calibri"/>
                <a:cs typeface="Calibri"/>
                <a:sym typeface="Calibri"/>
              </a:rPr>
              <a:t> is a group of </a:t>
            </a:r>
            <a:r>
              <a:rPr lang="en" sz="2000">
                <a:solidFill>
                  <a:srgbClr val="0C0C0C"/>
                </a:solidFill>
                <a:highlight>
                  <a:srgbClr val="FFFFFF"/>
                </a:highlight>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32-bit</a:t>
            </a:r>
            <a:r>
              <a:rPr lang="en" sz="2000">
                <a:solidFill>
                  <a:srgbClr val="0C0C0C"/>
                </a:solidFill>
                <a:highlight>
                  <a:srgbClr val="FFFFFF"/>
                </a:highlight>
                <a:latin typeface="Calibri"/>
                <a:ea typeface="Calibri"/>
                <a:cs typeface="Calibri"/>
                <a:sym typeface="Calibri"/>
              </a:rPr>
              <a:t> </a:t>
            </a:r>
            <a:r>
              <a:rPr lang="en" sz="2000">
                <a:solidFill>
                  <a:srgbClr val="0C0C0C"/>
                </a:solidFill>
                <a:highlight>
                  <a:srgbClr val="FFFFFF"/>
                </a:highlight>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RISC</a:t>
            </a:r>
            <a:r>
              <a:rPr lang="en" sz="2000">
                <a:solidFill>
                  <a:srgbClr val="0C0C0C"/>
                </a:solidFill>
                <a:highlight>
                  <a:srgbClr val="FFFFFF"/>
                </a:highlight>
                <a:latin typeface="Calibri"/>
                <a:ea typeface="Calibri"/>
                <a:cs typeface="Calibri"/>
                <a:sym typeface="Calibri"/>
              </a:rPr>
              <a:t> </a:t>
            </a:r>
            <a:r>
              <a:rPr lang="en" sz="2000">
                <a:solidFill>
                  <a:srgbClr val="0C0C0C"/>
                </a:solidFill>
                <a:highlight>
                  <a:srgbClr val="FFFFFF"/>
                </a:highlight>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ARM</a:t>
            </a:r>
            <a:r>
              <a:rPr lang="en" sz="2000">
                <a:solidFill>
                  <a:srgbClr val="0C0C0C"/>
                </a:solidFill>
                <a:highlight>
                  <a:srgbClr val="FFFFFF"/>
                </a:highlight>
                <a:latin typeface="Calibri"/>
                <a:ea typeface="Calibri"/>
                <a:cs typeface="Calibri"/>
                <a:sym typeface="Calibri"/>
              </a:rPr>
              <a:t> processor cores.</a:t>
            </a:r>
            <a:r>
              <a:rPr lang="en" sz="2000">
                <a:solidFill>
                  <a:srgbClr val="202122"/>
                </a:solidFill>
                <a:highlight>
                  <a:srgbClr val="FFFFFF"/>
                </a:highlight>
                <a:latin typeface="Calibri"/>
                <a:ea typeface="Calibri"/>
                <a:cs typeface="Calibri"/>
                <a:sym typeface="Calibri"/>
              </a:rPr>
              <a:t> </a:t>
            </a:r>
            <a:endParaRPr sz="2000">
              <a:solidFill>
                <a:srgbClr val="202122"/>
              </a:solidFill>
              <a:highlight>
                <a:srgbClr val="FFFFFF"/>
              </a:highlight>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202122"/>
                </a:solidFill>
                <a:highlight>
                  <a:srgbClr val="FFFFFF"/>
                </a:highlight>
                <a:latin typeface="Calibri"/>
                <a:ea typeface="Calibri"/>
                <a:cs typeface="Calibri"/>
                <a:sym typeface="Calibri"/>
              </a:rPr>
              <a:t>The ARM7TDMI and ARM7TDMI-S were the most popular cores of the family.</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All these designs use a von Neumann architecture.</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processor supports both 16 bit and 32 bit instructions.</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202122"/>
                </a:solidFill>
                <a:highlight>
                  <a:srgbClr val="FFFFFF"/>
                </a:highlight>
                <a:latin typeface="Calibri"/>
                <a:ea typeface="Calibri"/>
                <a:cs typeface="Calibri"/>
                <a:sym typeface="Calibri"/>
              </a:rPr>
              <a:t>Since ARM7 cores were released from 1993 to 2001, they are no longer recommended for new IC designs.</a:t>
            </a:r>
            <a:endParaRPr sz="2000">
              <a:solidFill>
                <a:srgbClr val="0C0C0C"/>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a:spLocks noGrp="1"/>
          </p:cNvSpPr>
          <p:nvPr>
            <p:ph type="body" idx="1"/>
          </p:nvPr>
        </p:nvSpPr>
        <p:spPr>
          <a:xfrm>
            <a:off x="311700" y="832175"/>
            <a:ext cx="8520600" cy="4391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Font typeface="Calibri"/>
              <a:buChar char="➢"/>
            </a:pPr>
            <a:r>
              <a:rPr lang="en" sz="2000" b="1">
                <a:solidFill>
                  <a:schemeClr val="dk1"/>
                </a:solidFill>
                <a:latin typeface="Calibri"/>
                <a:ea typeface="Calibri"/>
                <a:cs typeface="Calibri"/>
                <a:sym typeface="Calibri"/>
              </a:rPr>
              <a:t>ARM7TDMI </a:t>
            </a:r>
            <a:r>
              <a:rPr lang="en" sz="2000">
                <a:solidFill>
                  <a:srgbClr val="0C0C0C"/>
                </a:solidFill>
                <a:latin typeface="Calibri"/>
                <a:ea typeface="Calibri"/>
                <a:cs typeface="Calibri"/>
                <a:sym typeface="Calibri"/>
              </a:rPr>
              <a:t>processor is a member of the advanced RISC Machine family, licensed for manufacture by an array of semiconductor companies.</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stands for</a:t>
            </a:r>
            <a:r>
              <a:rPr lang="en" sz="2000" b="1">
                <a:solidFill>
                  <a:srgbClr val="0C0C0C"/>
                </a:solidFill>
                <a:latin typeface="Calibri"/>
                <a:ea typeface="Calibri"/>
                <a:cs typeface="Calibri"/>
                <a:sym typeface="Calibri"/>
              </a:rPr>
              <a:t> ARM7</a:t>
            </a:r>
            <a:r>
              <a:rPr lang="en" sz="2000">
                <a:solidFill>
                  <a:srgbClr val="0C0C0C"/>
                </a:solidFill>
                <a:latin typeface="Calibri"/>
                <a:ea typeface="Calibri"/>
                <a:cs typeface="Calibri"/>
                <a:sym typeface="Calibri"/>
              </a:rPr>
              <a:t>-Advanced Risc machine.</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b="1">
                <a:solidFill>
                  <a:srgbClr val="0C0C0C"/>
                </a:solidFill>
                <a:latin typeface="Calibri"/>
                <a:ea typeface="Calibri"/>
                <a:cs typeface="Calibri"/>
                <a:sym typeface="Calibri"/>
              </a:rPr>
              <a:t>T</a:t>
            </a:r>
            <a:r>
              <a:rPr lang="en" sz="2000">
                <a:solidFill>
                  <a:srgbClr val="0C0C0C"/>
                </a:solidFill>
                <a:latin typeface="Calibri"/>
                <a:ea typeface="Calibri"/>
                <a:cs typeface="Calibri"/>
                <a:sym typeface="Calibri"/>
              </a:rPr>
              <a:t> - THUMB architecture extension</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b="1">
                <a:solidFill>
                  <a:srgbClr val="0C0C0C"/>
                </a:solidFill>
                <a:latin typeface="Calibri"/>
                <a:ea typeface="Calibri"/>
                <a:cs typeface="Calibri"/>
                <a:sym typeface="Calibri"/>
              </a:rPr>
              <a:t>D</a:t>
            </a:r>
            <a:r>
              <a:rPr lang="en" sz="2000">
                <a:solidFill>
                  <a:srgbClr val="0C0C0C"/>
                </a:solidFill>
                <a:latin typeface="Calibri"/>
                <a:ea typeface="Calibri"/>
                <a:cs typeface="Calibri"/>
                <a:sym typeface="Calibri"/>
              </a:rPr>
              <a:t>- debug extension </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b="1">
                <a:solidFill>
                  <a:srgbClr val="0C0C0C"/>
                </a:solidFill>
                <a:latin typeface="Calibri"/>
                <a:ea typeface="Calibri"/>
                <a:cs typeface="Calibri"/>
                <a:sym typeface="Calibri"/>
              </a:rPr>
              <a:t>M</a:t>
            </a:r>
            <a:r>
              <a:rPr lang="en" sz="2000">
                <a:solidFill>
                  <a:srgbClr val="0C0C0C"/>
                </a:solidFill>
                <a:latin typeface="Calibri"/>
                <a:ea typeface="Calibri"/>
                <a:cs typeface="Calibri"/>
                <a:sym typeface="Calibri"/>
              </a:rPr>
              <a:t>-enhanced multiplier</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b="1">
                <a:solidFill>
                  <a:srgbClr val="0C0C0C"/>
                </a:solidFill>
                <a:latin typeface="Calibri"/>
                <a:ea typeface="Calibri"/>
                <a:cs typeface="Calibri"/>
                <a:sym typeface="Calibri"/>
              </a:rPr>
              <a:t>I</a:t>
            </a:r>
            <a:r>
              <a:rPr lang="en" sz="2000">
                <a:solidFill>
                  <a:srgbClr val="0C0C0C"/>
                </a:solidFill>
                <a:latin typeface="Calibri"/>
                <a:ea typeface="Calibri"/>
                <a:cs typeface="Calibri"/>
                <a:sym typeface="Calibri"/>
              </a:rPr>
              <a:t>-Interface </a:t>
            </a:r>
            <a:endParaRPr sz="2000">
              <a:solidFill>
                <a:srgbClr val="0C0C0C"/>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0" y="2875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Continued..</a:t>
            </a:r>
            <a:endParaRPr b="1"/>
          </a:p>
        </p:txBody>
      </p:sp>
      <p:sp>
        <p:nvSpPr>
          <p:cNvPr id="169" name="Google Shape;169;p28"/>
          <p:cNvSpPr txBox="1">
            <a:spLocks noGrp="1"/>
          </p:cNvSpPr>
          <p:nvPr>
            <p:ph type="body" idx="1"/>
          </p:nvPr>
        </p:nvSpPr>
        <p:spPr>
          <a:xfrm>
            <a:off x="81675" y="287525"/>
            <a:ext cx="8520600" cy="3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C0C0C"/>
              </a:solidFill>
              <a:latin typeface="Arial"/>
              <a:ea typeface="Arial"/>
              <a:cs typeface="Arial"/>
              <a:sym typeface="Arial"/>
            </a:endParaRPr>
          </a:p>
          <a:p>
            <a:pPr marL="457200" lvl="0" indent="-342900" algn="l" rtl="0">
              <a:spcBef>
                <a:spcPts val="1200"/>
              </a:spcBef>
              <a:spcAft>
                <a:spcPts val="0"/>
              </a:spcAft>
              <a:buClr>
                <a:srgbClr val="0C0C0C"/>
              </a:buClr>
              <a:buSzPts val="1800"/>
              <a:buFont typeface="Arial"/>
              <a:buChar char="●"/>
            </a:pPr>
            <a:r>
              <a:rPr lang="en">
                <a:solidFill>
                  <a:srgbClr val="0C0C0C"/>
                </a:solidFill>
                <a:latin typeface="Arial"/>
                <a:ea typeface="Arial"/>
                <a:cs typeface="Arial"/>
                <a:sym typeface="Arial"/>
              </a:rPr>
              <a:t>Pipeline</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Arm Processor</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ARM Architecture</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LPC2148 microcontroller</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Features of LPC2148</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Pin configuration LPC2148</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Applications of LPC2148</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Kernel</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Arm processor in Automotive </a:t>
            </a:r>
            <a:endParaRPr>
              <a:solidFill>
                <a:srgbClr val="0C0C0C"/>
              </a:solidFill>
              <a:latin typeface="Arial"/>
              <a:ea typeface="Arial"/>
              <a:cs typeface="Arial"/>
              <a:sym typeface="Arial"/>
            </a:endParaRPr>
          </a:p>
          <a:p>
            <a:pPr marL="457200" lvl="0" indent="-342900" algn="l" rtl="0">
              <a:spcBef>
                <a:spcPts val="0"/>
              </a:spcBef>
              <a:spcAft>
                <a:spcPts val="0"/>
              </a:spcAft>
              <a:buClr>
                <a:srgbClr val="0C0C0C"/>
              </a:buClr>
              <a:buSzPts val="1800"/>
              <a:buFont typeface="Arial"/>
              <a:buChar char="●"/>
            </a:pPr>
            <a:r>
              <a:rPr lang="en">
                <a:solidFill>
                  <a:srgbClr val="0C0C0C"/>
                </a:solidFill>
                <a:latin typeface="Arial"/>
                <a:ea typeface="Arial"/>
                <a:cs typeface="Arial"/>
                <a:sym typeface="Arial"/>
              </a:rPr>
              <a:t>Sample programs</a:t>
            </a:r>
            <a:endParaRPr>
              <a:solidFill>
                <a:srgbClr val="0C0C0C"/>
              </a:solidFill>
              <a:latin typeface="Arial"/>
              <a:ea typeface="Arial"/>
              <a:cs typeface="Arial"/>
              <a:sym typeface="Arial"/>
            </a:endParaRPr>
          </a:p>
          <a:p>
            <a:pPr marL="0" lvl="0" indent="0" algn="l" rtl="0">
              <a:spcBef>
                <a:spcPts val="1200"/>
              </a:spcBef>
              <a:spcAft>
                <a:spcPts val="1200"/>
              </a:spcAft>
              <a:buNone/>
            </a:pP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4"/>
          <p:cNvSpPr txBox="1"/>
          <p:nvPr/>
        </p:nvSpPr>
        <p:spPr>
          <a:xfrm>
            <a:off x="419475" y="725200"/>
            <a:ext cx="3569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2A3990"/>
                </a:solidFill>
                <a:latin typeface="Roboto"/>
                <a:ea typeface="Roboto"/>
                <a:cs typeface="Roboto"/>
                <a:sym typeface="Roboto"/>
              </a:rPr>
              <a:t>ARM ARCHITECTURE</a:t>
            </a:r>
            <a:endParaRPr sz="2400" b="1">
              <a:solidFill>
                <a:srgbClr val="2A3990"/>
              </a:solidFill>
              <a:latin typeface="Roboto"/>
              <a:ea typeface="Roboto"/>
              <a:cs typeface="Roboto"/>
              <a:sym typeface="Roboto"/>
            </a:endParaRPr>
          </a:p>
        </p:txBody>
      </p:sp>
      <p:pic>
        <p:nvPicPr>
          <p:cNvPr id="395" name="Google Shape;395;p64"/>
          <p:cNvPicPr preferRelativeResize="0"/>
          <p:nvPr/>
        </p:nvPicPr>
        <p:blipFill rotWithShape="1">
          <a:blip r:embed="rId3">
            <a:alphaModFix/>
          </a:blip>
          <a:srcRect t="11372" r="43194" b="2338"/>
          <a:stretch/>
        </p:blipFill>
        <p:spPr>
          <a:xfrm>
            <a:off x="3639400" y="0"/>
            <a:ext cx="5504601" cy="4874899"/>
          </a:xfrm>
          <a:prstGeom prst="rect">
            <a:avLst/>
          </a:prstGeom>
          <a:noFill/>
          <a:ln>
            <a:noFill/>
          </a:ln>
        </p:spPr>
      </p:pic>
      <p:sp>
        <p:nvSpPr>
          <p:cNvPr id="396" name="Google Shape;396;p64"/>
          <p:cNvSpPr txBox="1"/>
          <p:nvPr/>
        </p:nvSpPr>
        <p:spPr>
          <a:xfrm>
            <a:off x="604325" y="1651825"/>
            <a:ext cx="2726100" cy="22779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ALU</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Register File</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Barrel Shifter</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MAC</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Address Bus and Data Bus</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Instruction Decoder</a:t>
            </a:r>
            <a:endParaRPr sz="1700" b="1">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b="1">
                <a:latin typeface="Calibri"/>
                <a:ea typeface="Calibri"/>
                <a:cs typeface="Calibri"/>
                <a:sym typeface="Calibri"/>
              </a:rPr>
              <a:t>Address Register</a:t>
            </a:r>
            <a:endParaRPr sz="1700" b="1">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5"/>
          <p:cNvSpPr txBox="1">
            <a:spLocks noGrp="1"/>
          </p:cNvSpPr>
          <p:nvPr>
            <p:ph type="body" idx="1"/>
          </p:nvPr>
        </p:nvSpPr>
        <p:spPr>
          <a:xfrm>
            <a:off x="311700" y="564875"/>
            <a:ext cx="8520600" cy="4985700"/>
          </a:xfrm>
          <a:prstGeom prst="rect">
            <a:avLst/>
          </a:prstGeom>
        </p:spPr>
        <p:txBody>
          <a:bodyPr spcFirstLastPara="1" wrap="square" lIns="91425" tIns="91425" rIns="91425" bIns="91425" anchor="t" anchorCtr="0">
            <a:normAutofit/>
          </a:bodyPr>
          <a:lstStyle/>
          <a:p>
            <a:pPr marL="0" lvl="0" indent="0" algn="just" rtl="0">
              <a:lnSpc>
                <a:spcPct val="120000"/>
              </a:lnSpc>
              <a:spcBef>
                <a:spcPts val="1200"/>
              </a:spcBef>
              <a:spcAft>
                <a:spcPts val="0"/>
              </a:spcAft>
              <a:buNone/>
            </a:pPr>
            <a:r>
              <a:rPr lang="en" sz="2600" b="1">
                <a:solidFill>
                  <a:srgbClr val="0C0C0C"/>
                </a:solidFill>
                <a:latin typeface="Calibri"/>
                <a:ea typeface="Calibri"/>
                <a:cs typeface="Calibri"/>
                <a:sym typeface="Calibri"/>
              </a:rPr>
              <a:t>Arithmetic Logic Unit (ALU)</a:t>
            </a:r>
            <a:endParaRPr sz="2600" b="1">
              <a:solidFill>
                <a:srgbClr val="0C0C0C"/>
              </a:solidFill>
              <a:latin typeface="Calibri"/>
              <a:ea typeface="Calibri"/>
              <a:cs typeface="Calibri"/>
              <a:sym typeface="Calibri"/>
            </a:endParaRPr>
          </a:p>
          <a:p>
            <a:pPr marL="457200" lvl="0" indent="-355600" algn="just" rtl="0">
              <a:spcBef>
                <a:spcPts val="20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ALU has two 32-bits inputs. </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primary comes from the register file, whereas the other comes from the shifter. </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Status registers flags modified by the ALU outputs.</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ALU has a 4-bit function bus that permits up to 16 opcode to be implemented.</a:t>
            </a:r>
            <a:endParaRPr sz="2000">
              <a:solidFill>
                <a:srgbClr val="0C0C0C"/>
              </a:solidFill>
              <a:latin typeface="Calibri"/>
              <a:ea typeface="Calibri"/>
              <a:cs typeface="Calibri"/>
              <a:sym typeface="Calibri"/>
            </a:endParaRPr>
          </a:p>
          <a:p>
            <a:pPr marL="0" lvl="0" indent="0" algn="l" rtl="0">
              <a:spcBef>
                <a:spcPts val="310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6"/>
          <p:cNvSpPr txBox="1">
            <a:spLocks noGrp="1"/>
          </p:cNvSpPr>
          <p:nvPr>
            <p:ph type="body" idx="1"/>
          </p:nvPr>
        </p:nvSpPr>
        <p:spPr>
          <a:xfrm>
            <a:off x="311700" y="637875"/>
            <a:ext cx="8520600" cy="436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solidFill>
                  <a:srgbClr val="0C0C0C"/>
                </a:solidFill>
                <a:latin typeface="Calibri"/>
                <a:ea typeface="Calibri"/>
                <a:cs typeface="Calibri"/>
                <a:sym typeface="Calibri"/>
              </a:rPr>
              <a:t>Barrel Shifter</a:t>
            </a:r>
            <a:endParaRPr sz="2200" b="1">
              <a:solidFill>
                <a:srgbClr val="0C0C0C"/>
              </a:solidFill>
              <a:latin typeface="Calibri"/>
              <a:ea typeface="Calibri"/>
              <a:cs typeface="Calibri"/>
              <a:sym typeface="Calibri"/>
            </a:endParaRPr>
          </a:p>
          <a:p>
            <a:pPr marL="457200" lvl="0" indent="-355600" algn="l" rtl="0">
              <a:spcBef>
                <a:spcPts val="120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is used to pre shift operand before it is given to ALU.</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is a combination of logic shifter, it can shift multiple shift in one clock cycle.</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can be used with single register also for shifting and rotating the data of register.</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can also be used for scaled addressing.</a:t>
            </a:r>
            <a:endParaRPr sz="2000">
              <a:solidFill>
                <a:srgbClr val="0C0C0C"/>
              </a:solidFill>
              <a:latin typeface="Calibri"/>
              <a:ea typeface="Calibri"/>
              <a:cs typeface="Calibri"/>
              <a:sym typeface="Calibri"/>
            </a:endParaRPr>
          </a:p>
          <a:p>
            <a:pPr marL="457200" lvl="0" indent="0" algn="l" rtl="0">
              <a:spcBef>
                <a:spcPts val="1200"/>
              </a:spcBef>
              <a:spcAft>
                <a:spcPts val="12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body" idx="1"/>
          </p:nvPr>
        </p:nvSpPr>
        <p:spPr>
          <a:xfrm>
            <a:off x="0" y="81400"/>
            <a:ext cx="9144000" cy="5143500"/>
          </a:xfrm>
          <a:prstGeom prst="rect">
            <a:avLst/>
          </a:prstGeom>
        </p:spPr>
        <p:txBody>
          <a:bodyPr spcFirstLastPara="1" wrap="square" lIns="91425" tIns="91425" rIns="91425" bIns="91425" anchor="t" anchorCtr="0">
            <a:noAutofit/>
          </a:bodyPr>
          <a:lstStyle/>
          <a:p>
            <a:pPr marL="0" lvl="0" indent="0" algn="just" rtl="0">
              <a:lnSpc>
                <a:spcPct val="120000"/>
              </a:lnSpc>
              <a:spcBef>
                <a:spcPts val="1200"/>
              </a:spcBef>
              <a:spcAft>
                <a:spcPts val="0"/>
              </a:spcAft>
              <a:buNone/>
            </a:pPr>
            <a:r>
              <a:rPr lang="en" sz="2000" b="1">
                <a:solidFill>
                  <a:srgbClr val="0C0C0C"/>
                </a:solidFill>
                <a:latin typeface="Calibri"/>
                <a:ea typeface="Calibri"/>
                <a:cs typeface="Calibri"/>
                <a:sym typeface="Calibri"/>
              </a:rPr>
              <a:t>MAC- Multiply Accumulate </a:t>
            </a:r>
            <a:endParaRPr sz="2000" b="1">
              <a:solidFill>
                <a:srgbClr val="0C0C0C"/>
              </a:solidFill>
              <a:latin typeface="Calibri"/>
              <a:ea typeface="Calibri"/>
              <a:cs typeface="Calibri"/>
              <a:sym typeface="Calibri"/>
            </a:endParaRPr>
          </a:p>
          <a:p>
            <a:pPr marL="457200" lvl="0" indent="-355600" algn="just" rtl="0">
              <a:spcBef>
                <a:spcPts val="20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It is used to perform multiplication operation with accumulation.</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Example: MLA, R0, R1, R2, R3.</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After execution: R0=R1*R2+R3</a:t>
            </a:r>
            <a:endParaRPr sz="2000">
              <a:solidFill>
                <a:srgbClr val="0C0C0C"/>
              </a:solidFill>
              <a:latin typeface="Calibri"/>
              <a:ea typeface="Calibri"/>
              <a:cs typeface="Calibri"/>
              <a:sym typeface="Calibri"/>
            </a:endParaRPr>
          </a:p>
          <a:p>
            <a:pPr marL="0" lvl="0" indent="0" algn="just" rtl="0">
              <a:lnSpc>
                <a:spcPct val="120000"/>
              </a:lnSpc>
              <a:spcBef>
                <a:spcPts val="3100"/>
              </a:spcBef>
              <a:spcAft>
                <a:spcPts val="0"/>
              </a:spcAft>
              <a:buNone/>
            </a:pPr>
            <a:r>
              <a:rPr lang="en" sz="2000" b="1">
                <a:solidFill>
                  <a:srgbClr val="0C0C0C"/>
                </a:solidFill>
                <a:latin typeface="Calibri"/>
                <a:ea typeface="Calibri"/>
                <a:cs typeface="Calibri"/>
                <a:sym typeface="Calibri"/>
              </a:rPr>
              <a:t>Control Unit</a:t>
            </a:r>
            <a:endParaRPr sz="2000" b="1">
              <a:solidFill>
                <a:srgbClr val="0C0C0C"/>
              </a:solidFill>
              <a:latin typeface="Calibri"/>
              <a:ea typeface="Calibri"/>
              <a:cs typeface="Calibri"/>
              <a:sym typeface="Calibri"/>
            </a:endParaRPr>
          </a:p>
          <a:p>
            <a:pPr marL="457200" lvl="0" indent="-355600" algn="just" rtl="0">
              <a:spcBef>
                <a:spcPts val="20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For any microprocessor, control unit is the heart of the whole process and it is responsible for the system operation</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control unit is sometimes a pure combinational circuit design. </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Here, the control unit is implemented by easy state machine. </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The processor timing is additionally included within the control unit. </a:t>
            </a:r>
            <a:endParaRPr sz="2000">
              <a:solidFill>
                <a:srgbClr val="0C0C0C"/>
              </a:solidFill>
              <a:latin typeface="Calibri"/>
              <a:ea typeface="Calibri"/>
              <a:cs typeface="Calibri"/>
              <a:sym typeface="Calibri"/>
            </a:endParaRPr>
          </a:p>
          <a:p>
            <a:pPr marL="457200" lvl="0" indent="-355600" algn="just"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Signals from the control unit are connected to each component within the processor to supervise its operation.</a:t>
            </a:r>
            <a:endParaRPr sz="2000">
              <a:solidFill>
                <a:srgbClr val="0C0C0C"/>
              </a:solidFill>
              <a:latin typeface="Calibri"/>
              <a:ea typeface="Calibri"/>
              <a:cs typeface="Calibri"/>
              <a:sym typeface="Calibri"/>
            </a:endParaRPr>
          </a:p>
          <a:p>
            <a:pPr marL="0" lvl="0" indent="0" algn="just" rtl="0">
              <a:spcBef>
                <a:spcPts val="3100"/>
              </a:spcBef>
              <a:spcAft>
                <a:spcPts val="3100"/>
              </a:spcAft>
              <a:buNone/>
            </a:pPr>
            <a:endParaRPr sz="2000">
              <a:solidFill>
                <a:srgbClr val="0C0C0C"/>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8"/>
          <p:cNvSpPr txBox="1">
            <a:spLocks noGrp="1"/>
          </p:cNvSpPr>
          <p:nvPr>
            <p:ph type="body" idx="1"/>
          </p:nvPr>
        </p:nvSpPr>
        <p:spPr>
          <a:xfrm>
            <a:off x="311700" y="335450"/>
            <a:ext cx="8520600" cy="42333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800" b="1">
                <a:solidFill>
                  <a:srgbClr val="0C0C0C"/>
                </a:solidFill>
                <a:latin typeface="Calibri"/>
                <a:ea typeface="Calibri"/>
                <a:cs typeface="Calibri"/>
                <a:sym typeface="Calibri"/>
              </a:rPr>
              <a:t>Registers Files</a:t>
            </a:r>
            <a:endParaRPr sz="2800" b="1">
              <a:solidFill>
                <a:srgbClr val="0C0C0C"/>
              </a:solidFill>
              <a:latin typeface="Calibri"/>
              <a:ea typeface="Calibri"/>
              <a:cs typeface="Calibri"/>
              <a:sym typeface="Calibri"/>
            </a:endParaRPr>
          </a:p>
          <a:p>
            <a:pPr marL="457200" lvl="0" indent="-336550" algn="l" rtl="0">
              <a:spcBef>
                <a:spcPts val="1200"/>
              </a:spcBef>
              <a:spcAft>
                <a:spcPts val="0"/>
              </a:spcAft>
              <a:buClr>
                <a:srgbClr val="0C0C0C"/>
              </a:buClr>
              <a:buSzPct val="100000"/>
              <a:buFont typeface="Calibri"/>
              <a:buChar char="●"/>
            </a:pPr>
            <a:r>
              <a:rPr lang="en" sz="2000">
                <a:solidFill>
                  <a:srgbClr val="0C0C0C"/>
                </a:solidFill>
                <a:latin typeface="Calibri"/>
                <a:ea typeface="Calibri"/>
                <a:cs typeface="Calibri"/>
                <a:sym typeface="Calibri"/>
              </a:rPr>
              <a:t>R0 - R15 are 32 bits GPRs, among them some are special registers.</a:t>
            </a:r>
            <a:endParaRPr sz="2000">
              <a:solidFill>
                <a:srgbClr val="0C0C0C"/>
              </a:solidFill>
              <a:latin typeface="Calibri"/>
              <a:ea typeface="Calibri"/>
              <a:cs typeface="Calibri"/>
              <a:sym typeface="Calibri"/>
            </a:endParaRPr>
          </a:p>
          <a:p>
            <a:pPr marL="457200" lvl="0" indent="-336550" algn="l" rtl="0">
              <a:spcBef>
                <a:spcPts val="0"/>
              </a:spcBef>
              <a:spcAft>
                <a:spcPts val="0"/>
              </a:spcAft>
              <a:buClr>
                <a:srgbClr val="0C0C0C"/>
              </a:buClr>
              <a:buSzPct val="100000"/>
              <a:buFont typeface="Calibri"/>
              <a:buChar char="●"/>
            </a:pPr>
            <a:r>
              <a:rPr lang="en" sz="2000">
                <a:solidFill>
                  <a:srgbClr val="0C0C0C"/>
                </a:solidFill>
                <a:latin typeface="Calibri"/>
                <a:ea typeface="Calibri"/>
                <a:cs typeface="Calibri"/>
                <a:sym typeface="Calibri"/>
              </a:rPr>
              <a:t>ARM has total 37 Registers of 32 bits.</a:t>
            </a:r>
            <a:endParaRPr sz="2000">
              <a:solidFill>
                <a:srgbClr val="0C0C0C"/>
              </a:solidFill>
              <a:latin typeface="Calibri"/>
              <a:ea typeface="Calibri"/>
              <a:cs typeface="Calibri"/>
              <a:sym typeface="Calibri"/>
            </a:endParaRPr>
          </a:p>
          <a:p>
            <a:pPr marL="457200" lvl="0" indent="-336550" algn="l" rtl="0">
              <a:spcBef>
                <a:spcPts val="0"/>
              </a:spcBef>
              <a:spcAft>
                <a:spcPts val="0"/>
              </a:spcAft>
              <a:buClr>
                <a:srgbClr val="0C0C0C"/>
              </a:buClr>
              <a:buSzPct val="100000"/>
              <a:buFont typeface="Calibri"/>
              <a:buChar char="●"/>
            </a:pPr>
            <a:r>
              <a:rPr lang="en" sz="2000">
                <a:solidFill>
                  <a:srgbClr val="0C0C0C"/>
                </a:solidFill>
                <a:latin typeface="Calibri"/>
                <a:ea typeface="Calibri"/>
                <a:cs typeface="Calibri"/>
                <a:sym typeface="Calibri"/>
              </a:rPr>
              <a:t>Only 16 registers are visible for a specific mode.</a:t>
            </a:r>
            <a:endParaRPr sz="2000">
              <a:solidFill>
                <a:srgbClr val="0C0C0C"/>
              </a:solidFill>
              <a:latin typeface="Calibri"/>
              <a:ea typeface="Calibri"/>
              <a:cs typeface="Calibri"/>
              <a:sym typeface="Calibri"/>
            </a:endParaRPr>
          </a:p>
          <a:p>
            <a:pPr marL="457200" lvl="0" indent="-336550" algn="l" rtl="0">
              <a:spcBef>
                <a:spcPts val="0"/>
              </a:spcBef>
              <a:spcAft>
                <a:spcPts val="0"/>
              </a:spcAft>
              <a:buClr>
                <a:srgbClr val="0C0C0C"/>
              </a:buClr>
              <a:buSzPct val="100000"/>
              <a:buFont typeface="Calibri"/>
              <a:buChar char="●"/>
            </a:pPr>
            <a:r>
              <a:rPr lang="en" sz="2000">
                <a:solidFill>
                  <a:srgbClr val="0C0C0C"/>
                </a:solidFill>
                <a:latin typeface="Calibri"/>
                <a:ea typeface="Calibri"/>
                <a:cs typeface="Calibri"/>
                <a:sym typeface="Calibri"/>
              </a:rPr>
              <a:t>A mode could access</a:t>
            </a:r>
            <a:endParaRPr sz="2000">
              <a:solidFill>
                <a:srgbClr val="0C0C0C"/>
              </a:solidFill>
              <a:latin typeface="Calibri"/>
              <a:ea typeface="Calibri"/>
              <a:cs typeface="Calibri"/>
              <a:sym typeface="Calibri"/>
            </a:endParaRPr>
          </a:p>
          <a:p>
            <a:pPr marL="457200" lvl="0" indent="0" algn="l" rtl="0">
              <a:spcBef>
                <a:spcPts val="1200"/>
              </a:spcBef>
              <a:spcAft>
                <a:spcPts val="0"/>
              </a:spcAft>
              <a:buNone/>
            </a:pPr>
            <a:r>
              <a:rPr lang="en" sz="2000" b="1">
                <a:solidFill>
                  <a:srgbClr val="0C0C0C"/>
                </a:solidFill>
                <a:latin typeface="Calibri"/>
                <a:ea typeface="Calibri"/>
                <a:cs typeface="Calibri"/>
                <a:sym typeface="Calibri"/>
              </a:rPr>
              <a:t>-</a:t>
            </a:r>
            <a:r>
              <a:rPr lang="en" sz="2000">
                <a:solidFill>
                  <a:srgbClr val="0C0C0C"/>
                </a:solidFill>
                <a:latin typeface="Calibri"/>
                <a:ea typeface="Calibri"/>
                <a:cs typeface="Calibri"/>
                <a:sym typeface="Calibri"/>
              </a:rPr>
              <a:t>A particular set of R0-R12</a:t>
            </a:r>
            <a:endParaRPr sz="2000">
              <a:solidFill>
                <a:srgbClr val="0C0C0C"/>
              </a:solidFill>
              <a:latin typeface="Calibri"/>
              <a:ea typeface="Calibri"/>
              <a:cs typeface="Calibri"/>
              <a:sym typeface="Calibri"/>
            </a:endParaRPr>
          </a:p>
          <a:p>
            <a:pPr marL="457200" lvl="0" indent="0" algn="l" rtl="0">
              <a:spcBef>
                <a:spcPts val="1200"/>
              </a:spcBef>
              <a:spcAft>
                <a:spcPts val="0"/>
              </a:spcAft>
              <a:buNone/>
            </a:pPr>
            <a:r>
              <a:rPr lang="en" sz="2000" b="1">
                <a:solidFill>
                  <a:srgbClr val="0C0C0C"/>
                </a:solidFill>
                <a:latin typeface="Calibri"/>
                <a:ea typeface="Calibri"/>
                <a:cs typeface="Calibri"/>
                <a:sym typeface="Calibri"/>
              </a:rPr>
              <a:t>-</a:t>
            </a:r>
            <a:r>
              <a:rPr lang="en" sz="2000">
                <a:solidFill>
                  <a:srgbClr val="0C0C0C"/>
                </a:solidFill>
                <a:latin typeface="Calibri"/>
                <a:ea typeface="Calibri"/>
                <a:cs typeface="Calibri"/>
                <a:sym typeface="Calibri"/>
              </a:rPr>
              <a:t>R13(sp, stack pointer)</a:t>
            </a:r>
            <a:endParaRPr sz="2000">
              <a:solidFill>
                <a:srgbClr val="0C0C0C"/>
              </a:solidFill>
              <a:latin typeface="Calibri"/>
              <a:ea typeface="Calibri"/>
              <a:cs typeface="Calibri"/>
              <a:sym typeface="Calibri"/>
            </a:endParaRPr>
          </a:p>
          <a:p>
            <a:pPr marL="457200" lvl="0" indent="0" algn="l" rtl="0">
              <a:spcBef>
                <a:spcPts val="1200"/>
              </a:spcBef>
              <a:spcAft>
                <a:spcPts val="0"/>
              </a:spcAft>
              <a:buNone/>
            </a:pPr>
            <a:r>
              <a:rPr lang="en" sz="2000" b="1">
                <a:solidFill>
                  <a:srgbClr val="0C0C0C"/>
                </a:solidFill>
                <a:latin typeface="Calibri"/>
                <a:ea typeface="Calibri"/>
                <a:cs typeface="Calibri"/>
                <a:sym typeface="Calibri"/>
              </a:rPr>
              <a:t>-</a:t>
            </a:r>
            <a:r>
              <a:rPr lang="en" sz="2000">
                <a:solidFill>
                  <a:srgbClr val="0C0C0C"/>
                </a:solidFill>
                <a:latin typeface="Calibri"/>
                <a:ea typeface="Calibri"/>
                <a:cs typeface="Calibri"/>
                <a:sym typeface="Calibri"/>
              </a:rPr>
              <a:t>R14(lk, link pointer)</a:t>
            </a:r>
            <a:endParaRPr sz="2000">
              <a:solidFill>
                <a:srgbClr val="0C0C0C"/>
              </a:solidFill>
              <a:latin typeface="Calibri"/>
              <a:ea typeface="Calibri"/>
              <a:cs typeface="Calibri"/>
              <a:sym typeface="Calibri"/>
            </a:endParaRPr>
          </a:p>
          <a:p>
            <a:pPr marL="457200" lvl="0" indent="0" algn="l" rtl="0">
              <a:spcBef>
                <a:spcPts val="1200"/>
              </a:spcBef>
              <a:spcAft>
                <a:spcPts val="0"/>
              </a:spcAft>
              <a:buNone/>
            </a:pPr>
            <a:r>
              <a:rPr lang="en" sz="2000" b="1">
                <a:solidFill>
                  <a:srgbClr val="0C0C0C"/>
                </a:solidFill>
                <a:latin typeface="Calibri"/>
                <a:ea typeface="Calibri"/>
                <a:cs typeface="Calibri"/>
                <a:sym typeface="Calibri"/>
              </a:rPr>
              <a:t>-</a:t>
            </a:r>
            <a:r>
              <a:rPr lang="en" sz="2000">
                <a:solidFill>
                  <a:srgbClr val="0C0C0C"/>
                </a:solidFill>
                <a:latin typeface="Calibri"/>
                <a:ea typeface="Calibri"/>
                <a:cs typeface="Calibri"/>
                <a:sym typeface="Calibri"/>
              </a:rPr>
              <a:t>R15(pc, program counter)</a:t>
            </a:r>
            <a:endParaRPr sz="2000">
              <a:solidFill>
                <a:srgbClr val="0C0C0C"/>
              </a:solidFill>
              <a:latin typeface="Calibri"/>
              <a:ea typeface="Calibri"/>
              <a:cs typeface="Calibri"/>
              <a:sym typeface="Calibri"/>
            </a:endParaRPr>
          </a:p>
          <a:p>
            <a:pPr marL="457200" lvl="0" indent="0" algn="l" rtl="0">
              <a:spcBef>
                <a:spcPts val="1200"/>
              </a:spcBef>
              <a:spcAft>
                <a:spcPts val="0"/>
              </a:spcAft>
              <a:buNone/>
            </a:pPr>
            <a:r>
              <a:rPr lang="en" sz="2000" b="1">
                <a:solidFill>
                  <a:srgbClr val="0C0C0C"/>
                </a:solidFill>
                <a:latin typeface="Calibri"/>
                <a:ea typeface="Calibri"/>
                <a:cs typeface="Calibri"/>
                <a:sym typeface="Calibri"/>
              </a:rPr>
              <a:t>-</a:t>
            </a:r>
            <a:r>
              <a:rPr lang="en" sz="2000">
                <a:solidFill>
                  <a:srgbClr val="0C0C0C"/>
                </a:solidFill>
                <a:latin typeface="Calibri"/>
                <a:ea typeface="Calibri"/>
                <a:cs typeface="Calibri"/>
                <a:sym typeface="Calibri"/>
              </a:rPr>
              <a:t>current program status register(cpsr)</a:t>
            </a:r>
            <a:endParaRPr sz="2000">
              <a:solidFill>
                <a:srgbClr val="0C0C0C"/>
              </a:solidFill>
              <a:latin typeface="Calibri"/>
              <a:ea typeface="Calibri"/>
              <a:cs typeface="Calibri"/>
              <a:sym typeface="Calibri"/>
            </a:endParaRPr>
          </a:p>
          <a:p>
            <a:pPr marL="0" lvl="0" indent="0" algn="l" rtl="0">
              <a:spcBef>
                <a:spcPts val="1200"/>
              </a:spcBef>
              <a:spcAft>
                <a:spcPts val="1200"/>
              </a:spcAft>
              <a:buNone/>
            </a:pPr>
            <a:endParaRPr sz="20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9"/>
          <p:cNvSpPr txBox="1">
            <a:spLocks noGrp="1"/>
          </p:cNvSpPr>
          <p:nvPr>
            <p:ph type="body" idx="1"/>
          </p:nvPr>
        </p:nvSpPr>
        <p:spPr>
          <a:xfrm>
            <a:off x="311700" y="255575"/>
            <a:ext cx="8520600" cy="4313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b="1">
                <a:solidFill>
                  <a:srgbClr val="0C0C0C"/>
                </a:solidFill>
                <a:latin typeface="Calibri"/>
                <a:ea typeface="Calibri"/>
                <a:cs typeface="Calibri"/>
                <a:sym typeface="Calibri"/>
              </a:rPr>
              <a:t>Program Counter</a:t>
            </a:r>
            <a:endParaRPr sz="2800" b="1">
              <a:solidFill>
                <a:srgbClr val="0C0C0C"/>
              </a:solidFill>
              <a:latin typeface="Calibri"/>
              <a:ea typeface="Calibri"/>
              <a:cs typeface="Calibri"/>
              <a:sym typeface="Calibri"/>
            </a:endParaRPr>
          </a:p>
          <a:p>
            <a:pPr marL="457200" lvl="0" indent="-355600" algn="l" rtl="0">
              <a:spcBef>
                <a:spcPts val="120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PC indicates address of next instruction ie, it store the address of the instruction to be executed.</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PC is periodically incremented after every instruction is fetched.</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All instructions are 32-bit wide and word-aligned.</a:t>
            </a:r>
            <a:endParaRPr sz="2000">
              <a:solidFill>
                <a:srgbClr val="0C0C0C"/>
              </a:solidFill>
              <a:latin typeface="Calibri"/>
              <a:ea typeface="Calibri"/>
              <a:cs typeface="Calibri"/>
              <a:sym typeface="Calibri"/>
            </a:endParaRPr>
          </a:p>
          <a:p>
            <a:pPr marL="457200" lvl="0" indent="-355600" algn="l" rtl="0">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Thus, the last two bits of pc are undefined.</a:t>
            </a:r>
            <a:endParaRPr sz="2000">
              <a:solidFill>
                <a:srgbClr val="0C0C0C"/>
              </a:solidFill>
              <a:latin typeface="Calibri"/>
              <a:ea typeface="Calibri"/>
              <a:cs typeface="Calibri"/>
              <a:sym typeface="Calibri"/>
            </a:endParaRPr>
          </a:p>
          <a:p>
            <a:pPr marL="0" lvl="0" indent="0" algn="l" rtl="0">
              <a:spcBef>
                <a:spcPts val="1200"/>
              </a:spcBef>
              <a:spcAft>
                <a:spcPts val="0"/>
              </a:spcAft>
              <a:buNone/>
            </a:pPr>
            <a:r>
              <a:rPr lang="en" sz="2800" b="1">
                <a:solidFill>
                  <a:srgbClr val="0C0C0C"/>
                </a:solidFill>
                <a:latin typeface="Calibri"/>
                <a:ea typeface="Calibri"/>
                <a:cs typeface="Calibri"/>
                <a:sym typeface="Calibri"/>
              </a:rPr>
              <a:t>Interrupts</a:t>
            </a:r>
            <a:endParaRPr sz="2800" b="1">
              <a:solidFill>
                <a:srgbClr val="0C0C0C"/>
              </a:solidFill>
              <a:latin typeface="Calibri"/>
              <a:ea typeface="Calibri"/>
              <a:cs typeface="Calibri"/>
              <a:sym typeface="Calibri"/>
            </a:endParaRPr>
          </a:p>
          <a:p>
            <a:pPr marL="457200" lvl="0" indent="-355600" algn="just" rtl="0">
              <a:spcBef>
                <a:spcPts val="1200"/>
              </a:spcBef>
              <a:spcAft>
                <a:spcPts val="0"/>
              </a:spcAft>
              <a:buClr>
                <a:srgbClr val="0C0C0C"/>
              </a:buClr>
              <a:buSzPts val="2000"/>
              <a:buFont typeface="Calibri"/>
              <a:buChar char="●"/>
            </a:pPr>
            <a:r>
              <a:rPr lang="en" sz="2000">
                <a:solidFill>
                  <a:srgbClr val="0C0C0C"/>
                </a:solidFill>
                <a:highlight>
                  <a:schemeClr val="lt1"/>
                </a:highlight>
                <a:latin typeface="Calibri"/>
                <a:ea typeface="Calibri"/>
                <a:cs typeface="Calibri"/>
                <a:sym typeface="Calibri"/>
              </a:rPr>
              <a:t>Every peripheral device consists of a single interrupt line allied to the VIC (vector interrupt controller), although it can have various interrupt flags inside.</a:t>
            </a:r>
            <a:endParaRPr sz="2000">
              <a:solidFill>
                <a:srgbClr val="0C0C0C"/>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27" name="Google Shape;427;p7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8" name="Google Shape;428;p70"/>
          <p:cNvPicPr preferRelativeResize="0"/>
          <p:nvPr/>
        </p:nvPicPr>
        <p:blipFill rotWithShape="1">
          <a:blip r:embed="rId3">
            <a:alphaModFix/>
          </a:blip>
          <a:srcRect l="26955" t="23894" r="8277" b="5787"/>
          <a:stretch/>
        </p:blipFill>
        <p:spPr>
          <a:xfrm>
            <a:off x="0" y="-54425"/>
            <a:ext cx="9144001" cy="51979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APPLICATIONS Of ARM</a:t>
            </a:r>
            <a:endParaRPr b="1">
              <a:latin typeface="Calibri"/>
              <a:ea typeface="Calibri"/>
              <a:cs typeface="Calibri"/>
              <a:sym typeface="Calibri"/>
            </a:endParaRPr>
          </a:p>
        </p:txBody>
      </p:sp>
      <p:sp>
        <p:nvSpPr>
          <p:cNvPr id="434" name="Google Shape;434;p7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iPod from Apple.</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D-link DSL -604+ wireless ADSL router.</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Many automobiles embedded ARM7 cores.</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Sirius satellite Radio receivers.</a:t>
            </a:r>
            <a:endParaRPr sz="2000">
              <a:solidFill>
                <a:srgbClr val="0C0C0C"/>
              </a:solidFill>
              <a:latin typeface="Calibri"/>
              <a:ea typeface="Calibri"/>
              <a:cs typeface="Calibri"/>
              <a:sym typeface="Calibri"/>
            </a:endParaRPr>
          </a:p>
          <a:p>
            <a:pPr marL="457200" lvl="0" indent="-355600" algn="l" rtl="0">
              <a:lnSpc>
                <a:spcPct val="150000"/>
              </a:lnSpc>
              <a:spcBef>
                <a:spcPts val="0"/>
              </a:spcBef>
              <a:spcAft>
                <a:spcPts val="0"/>
              </a:spcAft>
              <a:buClr>
                <a:srgbClr val="0C0C0C"/>
              </a:buClr>
              <a:buSzPts val="2000"/>
              <a:buFont typeface="Calibri"/>
              <a:buChar char="❖"/>
            </a:pPr>
            <a:r>
              <a:rPr lang="en" sz="2000">
                <a:solidFill>
                  <a:srgbClr val="0C0C0C"/>
                </a:solidFill>
                <a:latin typeface="Calibri"/>
                <a:ea typeface="Calibri"/>
                <a:cs typeface="Calibri"/>
                <a:sym typeface="Calibri"/>
              </a:rPr>
              <a:t>Most of Nokia's mobile phone range </a:t>
            </a:r>
            <a:endParaRPr sz="2000">
              <a:solidFill>
                <a:srgbClr val="0C0C0C"/>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2"/>
          <p:cNvSpPr txBox="1">
            <a:spLocks noGrp="1"/>
          </p:cNvSpPr>
          <p:nvPr>
            <p:ph type="body" idx="1"/>
          </p:nvPr>
        </p:nvSpPr>
        <p:spPr>
          <a:xfrm>
            <a:off x="311700" y="1024675"/>
            <a:ext cx="8520600" cy="205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sz="3100" b="1">
                <a:solidFill>
                  <a:srgbClr val="2A3990"/>
                </a:solidFill>
              </a:rPr>
              <a:t>Features</a:t>
            </a:r>
            <a:r>
              <a:rPr lang="en" sz="3000" b="1">
                <a:solidFill>
                  <a:srgbClr val="2A3990"/>
                </a:solidFill>
              </a:rPr>
              <a:t> of LPC2148 </a:t>
            </a:r>
            <a:endParaRPr sz="3000" b="1">
              <a:solidFill>
                <a:srgbClr val="2A3990"/>
              </a:solidFill>
            </a:endParaRPr>
          </a:p>
          <a:p>
            <a:pPr marL="0" lvl="0" indent="0" algn="l" rtl="0">
              <a:spcBef>
                <a:spcPts val="1200"/>
              </a:spcBef>
              <a:spcAft>
                <a:spcPts val="0"/>
              </a:spcAft>
              <a:buNone/>
            </a:pPr>
            <a:r>
              <a:rPr lang="en" sz="3000">
                <a:solidFill>
                  <a:srgbClr val="2A3990"/>
                </a:solidFill>
              </a:rPr>
              <a:t>                                                         </a:t>
            </a:r>
            <a:r>
              <a:rPr lang="en" sz="2000" b="1">
                <a:solidFill>
                  <a:srgbClr val="323232"/>
                </a:solidFill>
              </a:rPr>
              <a:t>By</a:t>
            </a:r>
            <a:endParaRPr sz="2000" b="1">
              <a:solidFill>
                <a:srgbClr val="323232"/>
              </a:solidFill>
            </a:endParaRPr>
          </a:p>
          <a:p>
            <a:pPr marL="0" lvl="0" indent="0" algn="l" rtl="0">
              <a:spcBef>
                <a:spcPts val="1200"/>
              </a:spcBef>
              <a:spcAft>
                <a:spcPts val="1200"/>
              </a:spcAft>
              <a:buNone/>
            </a:pPr>
            <a:r>
              <a:rPr lang="en" sz="2000" b="1">
                <a:solidFill>
                  <a:srgbClr val="323232"/>
                </a:solidFill>
              </a:rPr>
              <a:t>                                                                                     Ch . Aditya Manohar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3"/>
          <p:cNvSpPr txBox="1">
            <a:spLocks noGrp="1"/>
          </p:cNvSpPr>
          <p:nvPr>
            <p:ph type="title"/>
          </p:nvPr>
        </p:nvSpPr>
        <p:spPr>
          <a:xfrm>
            <a:off x="311700" y="46372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ARM7 Based LPC2148 Microcontroller</a:t>
            </a:r>
            <a:endParaRPr b="1"/>
          </a:p>
        </p:txBody>
      </p:sp>
      <p:sp>
        <p:nvSpPr>
          <p:cNvPr id="445" name="Google Shape;445;p73"/>
          <p:cNvSpPr txBox="1">
            <a:spLocks noGrp="1"/>
          </p:cNvSpPr>
          <p:nvPr>
            <p:ph type="body" idx="1"/>
          </p:nvPr>
        </p:nvSpPr>
        <p:spPr>
          <a:xfrm>
            <a:off x="311700" y="1444750"/>
            <a:ext cx="8520600" cy="3339000"/>
          </a:xfrm>
          <a:prstGeom prst="rect">
            <a:avLst/>
          </a:prstGeom>
        </p:spPr>
        <p:txBody>
          <a:bodyPr spcFirstLastPara="1" wrap="square" lIns="91425" tIns="91425" rIns="91425" bIns="91425" anchor="t" anchorCtr="0">
            <a:normAutofit/>
          </a:bodyPr>
          <a:lstStyle/>
          <a:p>
            <a:pPr marL="457200" lvl="0" indent="-330200" algn="l" rtl="0">
              <a:lnSpc>
                <a:spcPct val="200000"/>
              </a:lnSpc>
              <a:spcBef>
                <a:spcPts val="0"/>
              </a:spcBef>
              <a:spcAft>
                <a:spcPts val="0"/>
              </a:spcAft>
              <a:buClr>
                <a:srgbClr val="0C0C0C"/>
              </a:buClr>
              <a:buSzPts val="1600"/>
              <a:buFont typeface="Arial"/>
              <a:buChar char="●"/>
            </a:pPr>
            <a:r>
              <a:rPr lang="en" sz="1600">
                <a:solidFill>
                  <a:srgbClr val="0C0C0C"/>
                </a:solidFill>
                <a:highlight>
                  <a:srgbClr val="FFFFFF"/>
                </a:highlight>
                <a:latin typeface="Arial"/>
                <a:ea typeface="Arial"/>
                <a:cs typeface="Arial"/>
                <a:sym typeface="Arial"/>
              </a:rPr>
              <a:t>LPC2148 is a 16-bit or 32-bit microcontroller based on ARM7 family.</a:t>
            </a:r>
            <a:endParaRPr sz="1600">
              <a:solidFill>
                <a:srgbClr val="0C0C0C"/>
              </a:solidFill>
              <a:highlight>
                <a:srgbClr val="FFFFFF"/>
              </a:highlight>
              <a:latin typeface="Arial"/>
              <a:ea typeface="Arial"/>
              <a:cs typeface="Arial"/>
              <a:sym typeface="Arial"/>
            </a:endParaRPr>
          </a:p>
          <a:p>
            <a:pPr marL="457200" lvl="0" indent="-330200" algn="l" rtl="0">
              <a:lnSpc>
                <a:spcPct val="200000"/>
              </a:lnSpc>
              <a:spcBef>
                <a:spcPts val="0"/>
              </a:spcBef>
              <a:spcAft>
                <a:spcPts val="0"/>
              </a:spcAft>
              <a:buClr>
                <a:srgbClr val="0C0C0C"/>
              </a:buClr>
              <a:buSzPts val="1600"/>
              <a:buFont typeface="Arial"/>
              <a:buChar char="●"/>
            </a:pPr>
            <a:r>
              <a:rPr lang="en" sz="1600">
                <a:solidFill>
                  <a:srgbClr val="0C0C0C"/>
                </a:solidFill>
                <a:highlight>
                  <a:srgbClr val="FFFFFF"/>
                </a:highlight>
                <a:latin typeface="Arial"/>
                <a:ea typeface="Arial"/>
                <a:cs typeface="Arial"/>
                <a:sym typeface="Arial"/>
              </a:rPr>
              <a:t>The LPC2148 microcontroller is designed by Philips (NXP Semiconductor) with several in-built features &amp; peripherals. </a:t>
            </a:r>
            <a:endParaRPr sz="1600">
              <a:solidFill>
                <a:srgbClr val="0C0C0C"/>
              </a:solidFill>
              <a:highlight>
                <a:srgbClr val="FFFFFF"/>
              </a:highlight>
              <a:latin typeface="Arial"/>
              <a:ea typeface="Arial"/>
              <a:cs typeface="Arial"/>
              <a:sym typeface="Arial"/>
            </a:endParaRPr>
          </a:p>
          <a:p>
            <a:pPr marL="457200" lvl="0" indent="-320675" algn="l" rtl="0">
              <a:lnSpc>
                <a:spcPct val="200000"/>
              </a:lnSpc>
              <a:spcBef>
                <a:spcPts val="0"/>
              </a:spcBef>
              <a:spcAft>
                <a:spcPts val="0"/>
              </a:spcAft>
              <a:buClr>
                <a:srgbClr val="0C0C0C"/>
              </a:buClr>
              <a:buSzPts val="1450"/>
              <a:buFont typeface="Arial"/>
              <a:buChar char="●"/>
            </a:pPr>
            <a:r>
              <a:rPr lang="en" sz="1600">
                <a:solidFill>
                  <a:srgbClr val="0C0C0C"/>
                </a:solidFill>
                <a:highlight>
                  <a:srgbClr val="FFFFFF"/>
                </a:highlight>
                <a:latin typeface="Arial"/>
                <a:ea typeface="Arial"/>
                <a:cs typeface="Arial"/>
                <a:sym typeface="Arial"/>
              </a:rPr>
              <a:t>Due to these reasons, it will make more reliable as well as the efficient option for an application developer.</a:t>
            </a:r>
            <a:r>
              <a:rPr lang="en" sz="1550">
                <a:solidFill>
                  <a:srgbClr val="0C0C0C"/>
                </a:solidFill>
                <a:highlight>
                  <a:srgbClr val="FFFFFF"/>
                </a:highlight>
                <a:latin typeface="Arial"/>
                <a:ea typeface="Arial"/>
                <a:cs typeface="Arial"/>
                <a:sym typeface="Arial"/>
              </a:rPr>
              <a:t> </a:t>
            </a:r>
            <a:endParaRPr sz="1550">
              <a:solidFill>
                <a:srgbClr val="0C0C0C"/>
              </a:solidFill>
              <a:highlight>
                <a:srgbClr val="FFFFFF"/>
              </a:highlight>
              <a:latin typeface="Arial"/>
              <a:ea typeface="Arial"/>
              <a:cs typeface="Arial"/>
              <a:sym typeface="Arial"/>
            </a:endParaRPr>
          </a:p>
          <a:p>
            <a:pPr marL="0" lvl="0" indent="0" algn="l" rtl="0">
              <a:spcBef>
                <a:spcPts val="1200"/>
              </a:spcBef>
              <a:spcAft>
                <a:spcPts val="1200"/>
              </a:spcAft>
              <a:buNone/>
            </a:pPr>
            <a:endParaRPr sz="1900">
              <a:solidFill>
                <a:srgbClr val="0C0C0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800" b="1">
                <a:latin typeface="Calibri"/>
                <a:ea typeface="Calibri"/>
                <a:cs typeface="Calibri"/>
                <a:sym typeface="Calibri"/>
              </a:rPr>
              <a:t>What is an Embedded system?</a:t>
            </a:r>
            <a:endParaRPr sz="2800" b="1">
              <a:latin typeface="Calibri"/>
              <a:ea typeface="Calibri"/>
              <a:cs typeface="Calibri"/>
              <a:sym typeface="Calibri"/>
            </a:endParaRPr>
          </a:p>
          <a:p>
            <a:pPr marL="0" lvl="0" indent="0" algn="l" rtl="0">
              <a:spcBef>
                <a:spcPts val="0"/>
              </a:spcBef>
              <a:spcAft>
                <a:spcPts val="0"/>
              </a:spcAft>
              <a:buSzPts val="990"/>
              <a:buNone/>
            </a:pPr>
            <a:endParaRPr sz="2800"/>
          </a:p>
          <a:p>
            <a:pPr marL="0" lvl="0" indent="0" algn="l" rtl="0">
              <a:spcBef>
                <a:spcPts val="0"/>
              </a:spcBef>
              <a:spcAft>
                <a:spcPts val="0"/>
              </a:spcAft>
              <a:buSzPts val="990"/>
              <a:buNone/>
            </a:pPr>
            <a:endParaRPr sz="2800"/>
          </a:p>
        </p:txBody>
      </p:sp>
      <p:sp>
        <p:nvSpPr>
          <p:cNvPr id="175" name="Google Shape;175;p29"/>
          <p:cNvSpPr txBox="1">
            <a:spLocks noGrp="1"/>
          </p:cNvSpPr>
          <p:nvPr>
            <p:ph type="body" idx="1"/>
          </p:nvPr>
        </p:nvSpPr>
        <p:spPr>
          <a:xfrm>
            <a:off x="375025" y="803425"/>
            <a:ext cx="8520600" cy="3306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650">
                <a:solidFill>
                  <a:schemeClr val="lt1"/>
                </a:solidFill>
                <a:latin typeface="Calibri"/>
                <a:ea typeface="Calibri"/>
                <a:cs typeface="Calibri"/>
                <a:sym typeface="Calibri"/>
              </a:rPr>
              <a:t>An  embedded system is one that has computer hardware with software embedded in it as one of its components.</a:t>
            </a:r>
            <a:endParaRPr sz="650">
              <a:solidFill>
                <a:schemeClr val="lt1"/>
              </a:solidFill>
              <a:latin typeface="Calibri"/>
              <a:ea typeface="Calibri"/>
              <a:cs typeface="Calibri"/>
              <a:sym typeface="Calibri"/>
            </a:endParaRPr>
          </a:p>
          <a:p>
            <a:pPr marL="0" lvl="0" indent="0" algn="ctr" rtl="0">
              <a:lnSpc>
                <a:spcPct val="80000"/>
              </a:lnSpc>
              <a:spcBef>
                <a:spcPts val="0"/>
              </a:spcBef>
              <a:spcAft>
                <a:spcPts val="0"/>
              </a:spcAft>
              <a:buSzPts val="275"/>
              <a:buNone/>
            </a:pPr>
            <a:r>
              <a:rPr lang="en" sz="650">
                <a:solidFill>
                  <a:schemeClr val="lt1"/>
                </a:solidFill>
                <a:latin typeface="Calibri"/>
                <a:ea typeface="Calibri"/>
                <a:cs typeface="Calibri"/>
                <a:sym typeface="Calibri"/>
              </a:rPr>
              <a:t>Or</a:t>
            </a:r>
            <a:endParaRPr sz="650">
              <a:solidFill>
                <a:schemeClr val="lt1"/>
              </a:solidFill>
              <a:latin typeface="Calibri"/>
              <a:ea typeface="Calibri"/>
              <a:cs typeface="Calibri"/>
              <a:sym typeface="Calibri"/>
            </a:endParaRPr>
          </a:p>
          <a:p>
            <a:pPr marL="0" lvl="0" indent="0" algn="l" rtl="0">
              <a:lnSpc>
                <a:spcPct val="80000"/>
              </a:lnSpc>
              <a:spcBef>
                <a:spcPts val="0"/>
              </a:spcBef>
              <a:spcAft>
                <a:spcPts val="0"/>
              </a:spcAft>
              <a:buSzPts val="275"/>
              <a:buNone/>
            </a:pPr>
            <a:r>
              <a:rPr lang="en" sz="650">
                <a:solidFill>
                  <a:schemeClr val="lt1"/>
                </a:solidFill>
                <a:latin typeface="Calibri"/>
                <a:ea typeface="Calibri"/>
                <a:cs typeface="Calibri"/>
                <a:sym typeface="Calibri"/>
              </a:rPr>
              <a:t>We can defined it as “It is a combination of hardware and software  to do specific task </a:t>
            </a:r>
            <a:endParaRPr sz="650">
              <a:solidFill>
                <a:schemeClr val="lt1"/>
              </a:solidFill>
              <a:latin typeface="Calibri"/>
              <a:ea typeface="Calibri"/>
              <a:cs typeface="Calibri"/>
              <a:sym typeface="Calibri"/>
            </a:endParaRPr>
          </a:p>
          <a:p>
            <a:pPr marL="0" lvl="0" indent="0" algn="l" rtl="0">
              <a:lnSpc>
                <a:spcPct val="80000"/>
              </a:lnSpc>
              <a:spcBef>
                <a:spcPts val="0"/>
              </a:spcBef>
              <a:spcAft>
                <a:spcPts val="0"/>
              </a:spcAft>
              <a:buSzPts val="275"/>
              <a:buNone/>
            </a:pPr>
            <a:endParaRPr sz="650">
              <a:solidFill>
                <a:schemeClr val="lt1"/>
              </a:solidFill>
              <a:latin typeface="Calibri"/>
              <a:ea typeface="Calibri"/>
              <a:cs typeface="Calibri"/>
              <a:sym typeface="Calibri"/>
            </a:endParaRPr>
          </a:p>
          <a:p>
            <a:pPr marL="0" lvl="0" indent="0" algn="l" rtl="0">
              <a:lnSpc>
                <a:spcPct val="80000"/>
              </a:lnSpc>
              <a:spcBef>
                <a:spcPts val="0"/>
              </a:spcBef>
              <a:spcAft>
                <a:spcPts val="0"/>
              </a:spcAft>
              <a:buSzPts val="275"/>
              <a:buNone/>
            </a:pPr>
            <a:r>
              <a:rPr lang="en" sz="650">
                <a:solidFill>
                  <a:schemeClr val="lt1"/>
                </a:solidFill>
                <a:latin typeface="Calibri"/>
                <a:ea typeface="Calibri"/>
                <a:cs typeface="Calibri"/>
                <a:sym typeface="Calibri"/>
              </a:rPr>
              <a:t>An embedded system is a special purpose computer system designed to perform certain dedicated functions.It is usually embedded as part of a complete device including hardware and mechanical parts.</a:t>
            </a:r>
            <a:endParaRPr sz="650">
              <a:solidFill>
                <a:schemeClr val="lt1"/>
              </a:solidFill>
              <a:latin typeface="Calibri"/>
              <a:ea typeface="Calibri"/>
              <a:cs typeface="Calibri"/>
              <a:sym typeface="Calibri"/>
            </a:endParaRPr>
          </a:p>
          <a:p>
            <a:pPr marL="0" lvl="0" indent="0" algn="l" rtl="0">
              <a:lnSpc>
                <a:spcPct val="80000"/>
              </a:lnSpc>
              <a:spcBef>
                <a:spcPts val="0"/>
              </a:spcBef>
              <a:spcAft>
                <a:spcPts val="0"/>
              </a:spcAft>
              <a:buSzPts val="275"/>
              <a:buNone/>
            </a:pPr>
            <a:r>
              <a:rPr lang="en" sz="650">
                <a:solidFill>
                  <a:schemeClr val="lt1"/>
                </a:solidFill>
                <a:latin typeface="Calibri"/>
                <a:ea typeface="Calibri"/>
                <a:cs typeface="Calibri"/>
                <a:sym typeface="Calibri"/>
              </a:rPr>
              <a:t>An  embedded system is one that has computer hardware with software embedded in it as one of its components.</a:t>
            </a:r>
            <a:endParaRPr sz="650">
              <a:solidFill>
                <a:schemeClr val="lt1"/>
              </a:solidFill>
              <a:latin typeface="Calibri"/>
              <a:ea typeface="Calibri"/>
              <a:cs typeface="Calibri"/>
              <a:sym typeface="Calibri"/>
            </a:endParaRPr>
          </a:p>
          <a:p>
            <a:pPr marL="0" lvl="0" indent="0" algn="ctr" rtl="0">
              <a:lnSpc>
                <a:spcPct val="80000"/>
              </a:lnSpc>
              <a:spcBef>
                <a:spcPts val="0"/>
              </a:spcBef>
              <a:spcAft>
                <a:spcPts val="0"/>
              </a:spcAft>
              <a:buSzPts val="275"/>
              <a:buNone/>
            </a:pPr>
            <a:r>
              <a:rPr lang="en" sz="650">
                <a:solidFill>
                  <a:schemeClr val="lt1"/>
                </a:solidFill>
                <a:latin typeface="Calibri"/>
                <a:ea typeface="Calibri"/>
                <a:cs typeface="Calibri"/>
                <a:sym typeface="Calibri"/>
              </a:rPr>
              <a:t>Or</a:t>
            </a:r>
            <a:endParaRPr sz="650">
              <a:solidFill>
                <a:schemeClr val="lt1"/>
              </a:solidFill>
              <a:latin typeface="Calibri"/>
              <a:ea typeface="Calibri"/>
              <a:cs typeface="Calibri"/>
              <a:sym typeface="Calibri"/>
            </a:endParaRPr>
          </a:p>
          <a:p>
            <a:pPr marL="0" marR="0" lvl="0" indent="0" algn="l" rtl="0">
              <a:lnSpc>
                <a:spcPct val="80000"/>
              </a:lnSpc>
              <a:spcBef>
                <a:spcPts val="0"/>
              </a:spcBef>
              <a:spcAft>
                <a:spcPts val="0"/>
              </a:spcAft>
              <a:buSzPts val="275"/>
              <a:buNone/>
            </a:pPr>
            <a:r>
              <a:rPr lang="en" sz="1700">
                <a:solidFill>
                  <a:srgbClr val="0C0C0C"/>
                </a:solidFill>
                <a:latin typeface="Arial"/>
                <a:ea typeface="Arial"/>
                <a:cs typeface="Arial"/>
                <a:sym typeface="Arial"/>
              </a:rPr>
              <a:t>An  embedded system is one that has computer hardware with software embedded in it as one of its components.</a:t>
            </a:r>
            <a:endParaRPr sz="1700">
              <a:solidFill>
                <a:srgbClr val="0C0C0C"/>
              </a:solidFill>
              <a:latin typeface="Arial"/>
              <a:ea typeface="Arial"/>
              <a:cs typeface="Arial"/>
              <a:sym typeface="Arial"/>
            </a:endParaRPr>
          </a:p>
          <a:p>
            <a:pPr marL="0" lvl="0" indent="0" algn="l" rtl="0">
              <a:lnSpc>
                <a:spcPct val="95000"/>
              </a:lnSpc>
              <a:spcBef>
                <a:spcPts val="0"/>
              </a:spcBef>
              <a:spcAft>
                <a:spcPts val="0"/>
              </a:spcAft>
              <a:buSzPts val="275"/>
              <a:buNone/>
            </a:pPr>
            <a:r>
              <a:rPr lang="en" sz="1700">
                <a:solidFill>
                  <a:srgbClr val="0C0C0C"/>
                </a:solidFill>
                <a:latin typeface="Arial"/>
                <a:ea typeface="Arial"/>
                <a:cs typeface="Arial"/>
                <a:sym typeface="Arial"/>
              </a:rPr>
              <a:t>                                                                   OR</a:t>
            </a:r>
            <a:endParaRPr sz="1700">
              <a:solidFill>
                <a:srgbClr val="0C0C0C"/>
              </a:solidFill>
              <a:latin typeface="Arial"/>
              <a:ea typeface="Arial"/>
              <a:cs typeface="Arial"/>
              <a:sym typeface="Arial"/>
            </a:endParaRPr>
          </a:p>
          <a:p>
            <a:pPr marL="0" lvl="0" indent="0" algn="l" rtl="0">
              <a:lnSpc>
                <a:spcPct val="95000"/>
              </a:lnSpc>
              <a:spcBef>
                <a:spcPts val="1200"/>
              </a:spcBef>
              <a:spcAft>
                <a:spcPts val="0"/>
              </a:spcAft>
              <a:buSzPts val="275"/>
              <a:buNone/>
            </a:pPr>
            <a:r>
              <a:rPr lang="en" sz="1700">
                <a:solidFill>
                  <a:srgbClr val="0C0C0C"/>
                </a:solidFill>
                <a:latin typeface="Arial"/>
                <a:ea typeface="Arial"/>
                <a:cs typeface="Arial"/>
                <a:sym typeface="Arial"/>
              </a:rPr>
              <a:t>We can define it as “It is a combination of hardware and software  to do specific task”.</a:t>
            </a:r>
            <a:endParaRPr sz="1700">
              <a:solidFill>
                <a:srgbClr val="0C0C0C"/>
              </a:solidFill>
              <a:latin typeface="Arial"/>
              <a:ea typeface="Arial"/>
              <a:cs typeface="Arial"/>
              <a:sym typeface="Arial"/>
            </a:endParaRPr>
          </a:p>
          <a:p>
            <a:pPr marL="0" lvl="0" indent="0" algn="l" rtl="0">
              <a:lnSpc>
                <a:spcPct val="95000"/>
              </a:lnSpc>
              <a:spcBef>
                <a:spcPts val="1200"/>
              </a:spcBef>
              <a:spcAft>
                <a:spcPts val="0"/>
              </a:spcAft>
              <a:buSzPts val="275"/>
              <a:buNone/>
            </a:pPr>
            <a:endParaRPr sz="1700">
              <a:solidFill>
                <a:srgbClr val="0C0C0C"/>
              </a:solidFill>
              <a:latin typeface="Arial"/>
              <a:ea typeface="Arial"/>
              <a:cs typeface="Arial"/>
              <a:sym typeface="Arial"/>
            </a:endParaRPr>
          </a:p>
          <a:p>
            <a:pPr marL="0" lvl="0" indent="0" algn="l" rtl="0">
              <a:lnSpc>
                <a:spcPct val="95000"/>
              </a:lnSpc>
              <a:spcBef>
                <a:spcPts val="1200"/>
              </a:spcBef>
              <a:spcAft>
                <a:spcPts val="0"/>
              </a:spcAft>
              <a:buSzPts val="275"/>
              <a:buNone/>
            </a:pPr>
            <a:r>
              <a:rPr lang="en" sz="1700">
                <a:solidFill>
                  <a:srgbClr val="0C0C0C"/>
                </a:solidFill>
                <a:latin typeface="Arial"/>
                <a:ea typeface="Arial"/>
                <a:cs typeface="Arial"/>
                <a:sym typeface="Arial"/>
              </a:rPr>
              <a:t>An embedded system is a special purpose computer system designed to perform certain dedicated functions. It is usually embedded as part of a complete device including hardware and mechanical parts.</a:t>
            </a:r>
            <a:endParaRPr sz="1700">
              <a:solidFill>
                <a:srgbClr val="0C0C0C"/>
              </a:solidFill>
              <a:latin typeface="Arial"/>
              <a:ea typeface="Arial"/>
              <a:cs typeface="Arial"/>
              <a:sym typeface="Arial"/>
            </a:endParaRPr>
          </a:p>
          <a:p>
            <a:pPr marL="0" lvl="0" indent="0" algn="l" rtl="0">
              <a:lnSpc>
                <a:spcPct val="95000"/>
              </a:lnSpc>
              <a:spcBef>
                <a:spcPts val="1200"/>
              </a:spcBef>
              <a:spcAft>
                <a:spcPts val="0"/>
              </a:spcAft>
              <a:buSzPts val="275"/>
              <a:buNone/>
            </a:pPr>
            <a:endParaRPr sz="650">
              <a:solidFill>
                <a:srgbClr val="0C0C0C"/>
              </a:solidFill>
              <a:latin typeface="Calibri"/>
              <a:ea typeface="Calibri"/>
              <a:cs typeface="Calibri"/>
              <a:sym typeface="Calibri"/>
            </a:endParaRPr>
          </a:p>
          <a:p>
            <a:pPr marL="0" lvl="0" indent="0" algn="l" rtl="0">
              <a:lnSpc>
                <a:spcPct val="95000"/>
              </a:lnSpc>
              <a:spcBef>
                <a:spcPts val="1200"/>
              </a:spcBef>
              <a:spcAft>
                <a:spcPts val="1200"/>
              </a:spcAft>
              <a:buSzPts val="275"/>
              <a:buNone/>
            </a:pPr>
            <a:endParaRPr sz="65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a:spLocks noGrp="1"/>
          </p:cNvSpPr>
          <p:nvPr>
            <p:ph type="title"/>
          </p:nvPr>
        </p:nvSpPr>
        <p:spPr>
          <a:xfrm>
            <a:off x="311700" y="13127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FEATURES OF LPC2148</a:t>
            </a:r>
            <a:endParaRPr b="1">
              <a:latin typeface="Calibri"/>
              <a:ea typeface="Calibri"/>
              <a:cs typeface="Calibri"/>
              <a:sym typeface="Calibri"/>
            </a:endParaRPr>
          </a:p>
        </p:txBody>
      </p:sp>
      <p:sp>
        <p:nvSpPr>
          <p:cNvPr id="451" name="Google Shape;451;p74"/>
          <p:cNvSpPr txBox="1">
            <a:spLocks noGrp="1"/>
          </p:cNvSpPr>
          <p:nvPr>
            <p:ph type="body" idx="1"/>
          </p:nvPr>
        </p:nvSpPr>
        <p:spPr>
          <a:xfrm>
            <a:off x="194975" y="619700"/>
            <a:ext cx="8520600" cy="41916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1"/>
              </a:buClr>
              <a:buSzPts val="1900"/>
              <a:buFont typeface="Calibri"/>
              <a:buChar char="❖"/>
            </a:pPr>
            <a:r>
              <a:rPr lang="en" sz="2200" b="1">
                <a:solidFill>
                  <a:schemeClr val="dk1"/>
                </a:solidFill>
                <a:latin typeface="Calibri"/>
                <a:ea typeface="Calibri"/>
                <a:cs typeface="Calibri"/>
                <a:sym typeface="Calibri"/>
              </a:rPr>
              <a:t>PACKAGE: </a:t>
            </a:r>
            <a:endParaRPr sz="2200" b="1">
              <a:solidFill>
                <a:schemeClr val="dk1"/>
              </a:solidFill>
              <a:latin typeface="Calibri"/>
              <a:ea typeface="Calibri"/>
              <a:cs typeface="Calibri"/>
              <a:sym typeface="Calibri"/>
            </a:endParaRPr>
          </a:p>
          <a:p>
            <a:pPr marL="457200" lvl="0" indent="0" algn="l" rtl="0">
              <a:spcBef>
                <a:spcPts val="1200"/>
              </a:spcBef>
              <a:spcAft>
                <a:spcPts val="0"/>
              </a:spcAft>
              <a:buNone/>
            </a:pPr>
            <a:r>
              <a:rPr lang="en" sz="1900">
                <a:solidFill>
                  <a:srgbClr val="0C0C0C"/>
                </a:solidFill>
                <a:latin typeface="Calibri"/>
                <a:ea typeface="Calibri"/>
                <a:cs typeface="Calibri"/>
                <a:sym typeface="Calibri"/>
              </a:rPr>
              <a:t>16/32 bit ARM7TDMI -S microcontroller in a tiny LQFP64 package.</a:t>
            </a:r>
            <a:endParaRPr sz="1900">
              <a:solidFill>
                <a:srgbClr val="0C0C0C"/>
              </a:solidFill>
              <a:latin typeface="Calibri"/>
              <a:ea typeface="Calibri"/>
              <a:cs typeface="Calibri"/>
              <a:sym typeface="Calibri"/>
            </a:endParaRPr>
          </a:p>
          <a:p>
            <a:pPr marL="457200" lvl="0" indent="-361950" algn="l" rtl="0">
              <a:spcBef>
                <a:spcPts val="1200"/>
              </a:spcBef>
              <a:spcAft>
                <a:spcPts val="0"/>
              </a:spcAft>
              <a:buClr>
                <a:schemeClr val="dk1"/>
              </a:buClr>
              <a:buSzPts val="2100"/>
              <a:buFont typeface="Calibri"/>
              <a:buChar char="❖"/>
            </a:pPr>
            <a:r>
              <a:rPr lang="en" sz="2100" b="1">
                <a:solidFill>
                  <a:schemeClr val="dk1"/>
                </a:solidFill>
                <a:latin typeface="Calibri"/>
                <a:ea typeface="Calibri"/>
                <a:cs typeface="Calibri"/>
                <a:sym typeface="Calibri"/>
              </a:rPr>
              <a:t>MEMORY:</a:t>
            </a:r>
            <a:endParaRPr sz="2100" b="1">
              <a:solidFill>
                <a:schemeClr val="dk1"/>
              </a:solidFill>
              <a:latin typeface="Calibri"/>
              <a:ea typeface="Calibri"/>
              <a:cs typeface="Calibri"/>
              <a:sym typeface="Calibri"/>
            </a:endParaRPr>
          </a:p>
          <a:p>
            <a:pPr marL="457200" lvl="0" indent="0" algn="l" rtl="0">
              <a:spcBef>
                <a:spcPts val="1200"/>
              </a:spcBef>
              <a:spcAft>
                <a:spcPts val="0"/>
              </a:spcAft>
              <a:buNone/>
            </a:pPr>
            <a:r>
              <a:rPr lang="en" sz="2100">
                <a:solidFill>
                  <a:srgbClr val="0C0C0C"/>
                </a:solidFill>
                <a:latin typeface="Calibri"/>
                <a:ea typeface="Calibri"/>
                <a:cs typeface="Calibri"/>
                <a:sym typeface="Calibri"/>
              </a:rPr>
              <a:t>40kB of on-chip static RAM.</a:t>
            </a:r>
            <a:endParaRPr sz="2100">
              <a:solidFill>
                <a:srgbClr val="0C0C0C"/>
              </a:solidFill>
              <a:latin typeface="Calibri"/>
              <a:ea typeface="Calibri"/>
              <a:cs typeface="Calibri"/>
              <a:sym typeface="Calibri"/>
            </a:endParaRPr>
          </a:p>
          <a:p>
            <a:pPr marL="457200" lvl="0" indent="0" algn="l" rtl="0">
              <a:spcBef>
                <a:spcPts val="1200"/>
              </a:spcBef>
              <a:spcAft>
                <a:spcPts val="0"/>
              </a:spcAft>
              <a:buNone/>
            </a:pPr>
            <a:r>
              <a:rPr lang="en" sz="2100">
                <a:solidFill>
                  <a:srgbClr val="0C0C0C"/>
                </a:solidFill>
                <a:latin typeface="Calibri"/>
                <a:ea typeface="Calibri"/>
                <a:cs typeface="Calibri"/>
                <a:sym typeface="Calibri"/>
              </a:rPr>
              <a:t>512 kB of on chip flash program memory.</a:t>
            </a:r>
            <a:endParaRPr sz="2100">
              <a:solidFill>
                <a:srgbClr val="0C0C0C"/>
              </a:solidFill>
              <a:latin typeface="Calibri"/>
              <a:ea typeface="Calibri"/>
              <a:cs typeface="Calibri"/>
              <a:sym typeface="Calibri"/>
            </a:endParaRPr>
          </a:p>
          <a:p>
            <a:pPr marL="457200" lvl="0" indent="-361950" algn="l" rtl="0">
              <a:spcBef>
                <a:spcPts val="1200"/>
              </a:spcBef>
              <a:spcAft>
                <a:spcPts val="0"/>
              </a:spcAft>
              <a:buClr>
                <a:schemeClr val="dk1"/>
              </a:buClr>
              <a:buSzPts val="2100"/>
              <a:buFont typeface="Calibri"/>
              <a:buChar char="❖"/>
            </a:pPr>
            <a:r>
              <a:rPr lang="en" sz="2100" b="1">
                <a:solidFill>
                  <a:schemeClr val="dk1"/>
                </a:solidFill>
                <a:latin typeface="Calibri"/>
                <a:ea typeface="Calibri"/>
                <a:cs typeface="Calibri"/>
                <a:sym typeface="Calibri"/>
              </a:rPr>
              <a:t>SPEED:</a:t>
            </a:r>
            <a:endParaRPr sz="2100" b="1">
              <a:solidFill>
                <a:srgbClr val="0C0C0C"/>
              </a:solidFill>
              <a:latin typeface="Calibri"/>
              <a:ea typeface="Calibri"/>
              <a:cs typeface="Calibri"/>
              <a:sym typeface="Calibri"/>
            </a:endParaRPr>
          </a:p>
          <a:p>
            <a:pPr marL="457200" lvl="0" indent="0" algn="l" rtl="0">
              <a:spcBef>
                <a:spcPts val="1200"/>
              </a:spcBef>
              <a:spcAft>
                <a:spcPts val="0"/>
              </a:spcAft>
              <a:buNone/>
            </a:pPr>
            <a:r>
              <a:rPr lang="en" sz="2100">
                <a:solidFill>
                  <a:srgbClr val="0C0C0C"/>
                </a:solidFill>
                <a:latin typeface="Calibri"/>
                <a:ea typeface="Calibri"/>
                <a:cs typeface="Calibri"/>
                <a:sym typeface="Calibri"/>
              </a:rPr>
              <a:t>128 bit wide interface/accelerator enables high speed 60 MHz operation</a:t>
            </a:r>
            <a:endParaRPr sz="2100">
              <a:solidFill>
                <a:srgbClr val="0C0C0C"/>
              </a:solidFill>
              <a:latin typeface="Calibri"/>
              <a:ea typeface="Calibri"/>
              <a:cs typeface="Calibri"/>
              <a:sym typeface="Calibri"/>
            </a:endParaRPr>
          </a:p>
          <a:p>
            <a:pPr marL="457200" lvl="0" indent="0" algn="l" rtl="0">
              <a:spcBef>
                <a:spcPts val="1200"/>
              </a:spcBef>
              <a:spcAft>
                <a:spcPts val="1200"/>
              </a:spcAft>
              <a:buNone/>
            </a:pPr>
            <a:endParaRPr sz="20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5"/>
          <p:cNvSpPr txBox="1">
            <a:spLocks noGrp="1"/>
          </p:cNvSpPr>
          <p:nvPr>
            <p:ph type="body" idx="1"/>
          </p:nvPr>
        </p:nvSpPr>
        <p:spPr>
          <a:xfrm>
            <a:off x="311700" y="376050"/>
            <a:ext cx="8487900" cy="4391400"/>
          </a:xfrm>
          <a:prstGeom prst="rect">
            <a:avLst/>
          </a:prstGeom>
        </p:spPr>
        <p:txBody>
          <a:bodyPr spcFirstLastPara="1" wrap="square" lIns="91425" tIns="91425" rIns="91425" bIns="91425" anchor="t" anchorCtr="0">
            <a:normAutofit lnSpcReduction="10000"/>
          </a:bodyPr>
          <a:lstStyle/>
          <a:p>
            <a:pPr marL="457200" lvl="0" indent="-349250" algn="l" rtl="0">
              <a:spcBef>
                <a:spcPts val="0"/>
              </a:spcBef>
              <a:spcAft>
                <a:spcPts val="0"/>
              </a:spcAft>
              <a:buClr>
                <a:srgbClr val="0C0C0C"/>
              </a:buClr>
              <a:buSzPts val="1900"/>
              <a:buFont typeface="Calibri"/>
              <a:buChar char="●"/>
            </a:pPr>
            <a:r>
              <a:rPr lang="en" sz="1900">
                <a:solidFill>
                  <a:srgbClr val="0C0C0C"/>
                </a:solidFill>
                <a:latin typeface="Calibri"/>
                <a:ea typeface="Calibri"/>
                <a:cs typeface="Calibri"/>
                <a:sym typeface="Calibri"/>
              </a:rPr>
              <a:t>In-System/In-application programming (ISP/IAP) via on -chip boot -loader software.</a:t>
            </a:r>
            <a:endParaRPr sz="1900">
              <a:solidFill>
                <a:srgbClr val="0C0C0C"/>
              </a:solidFill>
              <a:latin typeface="Calibri"/>
              <a:ea typeface="Calibri"/>
              <a:cs typeface="Calibri"/>
              <a:sym typeface="Calibri"/>
            </a:endParaRPr>
          </a:p>
          <a:p>
            <a:pPr marL="457200" lvl="0" indent="-349250" algn="l" rtl="0">
              <a:spcBef>
                <a:spcPts val="0"/>
              </a:spcBef>
              <a:spcAft>
                <a:spcPts val="0"/>
              </a:spcAft>
              <a:buClr>
                <a:srgbClr val="0C0C0C"/>
              </a:buClr>
              <a:buSzPts val="1900"/>
              <a:buFont typeface="Calibri"/>
              <a:buChar char="●"/>
            </a:pPr>
            <a:r>
              <a:rPr lang="en" sz="1900">
                <a:solidFill>
                  <a:srgbClr val="0C0C0C"/>
                </a:solidFill>
                <a:latin typeface="Calibri"/>
                <a:ea typeface="Calibri"/>
                <a:cs typeface="Calibri"/>
                <a:sym typeface="Calibri"/>
              </a:rPr>
              <a:t>Single flash sector or full chip erase in 400 ms and programming of 256 bytes in 1ms.</a:t>
            </a:r>
            <a:endParaRPr sz="1900">
              <a:solidFill>
                <a:srgbClr val="0C0C0C"/>
              </a:solidFill>
              <a:latin typeface="Calibri"/>
              <a:ea typeface="Calibri"/>
              <a:cs typeface="Calibri"/>
              <a:sym typeface="Calibri"/>
            </a:endParaRPr>
          </a:p>
          <a:p>
            <a:pPr marL="457200" lvl="0" indent="-349250" algn="l" rtl="0">
              <a:spcBef>
                <a:spcPts val="0"/>
              </a:spcBef>
              <a:spcAft>
                <a:spcPts val="0"/>
              </a:spcAft>
              <a:buClr>
                <a:srgbClr val="0C0C0C"/>
              </a:buClr>
              <a:buSzPts val="1900"/>
              <a:buFont typeface="Calibri"/>
              <a:buChar char="●"/>
            </a:pPr>
            <a:r>
              <a:rPr lang="en" sz="1900">
                <a:solidFill>
                  <a:srgbClr val="0C0C0C"/>
                </a:solidFill>
                <a:latin typeface="Calibri"/>
                <a:ea typeface="Calibri"/>
                <a:cs typeface="Calibri"/>
                <a:sym typeface="Calibri"/>
              </a:rPr>
              <a:t>USB 2.0 full speed complaint Device controller with 2kB of endpoint RAM.</a:t>
            </a:r>
            <a:endParaRPr sz="1900">
              <a:solidFill>
                <a:srgbClr val="0C0C0C"/>
              </a:solidFill>
              <a:latin typeface="Calibri"/>
              <a:ea typeface="Calibri"/>
              <a:cs typeface="Calibri"/>
              <a:sym typeface="Calibri"/>
            </a:endParaRPr>
          </a:p>
          <a:p>
            <a:pPr marL="457200" lvl="0" indent="-349250" algn="l" rtl="0">
              <a:spcBef>
                <a:spcPts val="0"/>
              </a:spcBef>
              <a:spcAft>
                <a:spcPts val="0"/>
              </a:spcAft>
              <a:buClr>
                <a:srgbClr val="0C0C0C"/>
              </a:buClr>
              <a:buSzPts val="1900"/>
              <a:buFont typeface="Calibri"/>
              <a:buChar char="●"/>
            </a:pPr>
            <a:r>
              <a:rPr lang="en" sz="1900">
                <a:solidFill>
                  <a:srgbClr val="0C0C0C"/>
                </a:solidFill>
                <a:latin typeface="Calibri"/>
                <a:ea typeface="Calibri"/>
                <a:cs typeface="Calibri"/>
                <a:sym typeface="Calibri"/>
              </a:rPr>
              <a:t>In addition, the LPC2148 provides 8kB of on-chip RAM</a:t>
            </a:r>
            <a:endParaRPr sz="1900">
              <a:solidFill>
                <a:srgbClr val="0C0C0C"/>
              </a:solidFill>
              <a:latin typeface="Calibri"/>
              <a:ea typeface="Calibri"/>
              <a:cs typeface="Calibri"/>
              <a:sym typeface="Calibri"/>
            </a:endParaRPr>
          </a:p>
          <a:p>
            <a:pPr marL="457200" lvl="0" indent="0" algn="l" rtl="0">
              <a:spcBef>
                <a:spcPts val="1200"/>
              </a:spcBef>
              <a:spcAft>
                <a:spcPts val="0"/>
              </a:spcAft>
              <a:buNone/>
            </a:pPr>
            <a:endParaRPr>
              <a:latin typeface="Calibri"/>
              <a:ea typeface="Calibri"/>
              <a:cs typeface="Calibri"/>
              <a:sym typeface="Calibri"/>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ADC:</a:t>
            </a:r>
            <a:endParaRPr sz="2000" b="1">
              <a:solidFill>
                <a:schemeClr val="dk1"/>
              </a:solidFill>
              <a:latin typeface="Calibri"/>
              <a:ea typeface="Calibri"/>
              <a:cs typeface="Calibri"/>
              <a:sym typeface="Calibri"/>
            </a:endParaRPr>
          </a:p>
          <a:p>
            <a:pPr marL="0" lvl="0" indent="0" algn="l" rtl="0">
              <a:spcBef>
                <a:spcPts val="1200"/>
              </a:spcBef>
              <a:spcAft>
                <a:spcPts val="0"/>
              </a:spcAft>
              <a:buNone/>
            </a:pPr>
            <a:r>
              <a:rPr lang="en">
                <a:latin typeface="Calibri"/>
                <a:ea typeface="Calibri"/>
                <a:cs typeface="Calibri"/>
                <a:sym typeface="Calibri"/>
              </a:rPr>
              <a:t> 	</a:t>
            </a:r>
            <a:r>
              <a:rPr lang="en" sz="1900">
                <a:solidFill>
                  <a:srgbClr val="0C0C0C"/>
                </a:solidFill>
                <a:latin typeface="Calibri"/>
                <a:ea typeface="Calibri"/>
                <a:cs typeface="Calibri"/>
                <a:sym typeface="Calibri"/>
              </a:rPr>
              <a:t>Two 10-bit A/D converters (AD0 and AD1) provide a total of 14 analog inputs.</a:t>
            </a:r>
            <a:endParaRPr sz="1900">
              <a:solidFill>
                <a:srgbClr val="0C0C0C"/>
              </a:solidFill>
              <a:latin typeface="Calibri"/>
              <a:ea typeface="Calibri"/>
              <a:cs typeface="Calibri"/>
              <a:sym typeface="Calibri"/>
            </a:endParaRPr>
          </a:p>
          <a:p>
            <a:pPr marL="0" lvl="0" indent="0" algn="l" rtl="0">
              <a:spcBef>
                <a:spcPts val="1200"/>
              </a:spcBef>
              <a:spcAft>
                <a:spcPts val="0"/>
              </a:spcAft>
              <a:buNone/>
            </a:pPr>
            <a:r>
              <a:rPr lang="en" sz="1900">
                <a:solidFill>
                  <a:srgbClr val="0C0C0C"/>
                </a:solidFill>
                <a:latin typeface="Calibri"/>
                <a:ea typeface="Calibri"/>
                <a:cs typeface="Calibri"/>
                <a:sym typeface="Calibri"/>
              </a:rPr>
              <a:t>         Conversion times as low as 2.44</a:t>
            </a:r>
            <a:r>
              <a:rPr lang="en" sz="1900">
                <a:solidFill>
                  <a:srgbClr val="0C0C0C"/>
                </a:solidFill>
                <a:highlight>
                  <a:srgbClr val="FFFFFF"/>
                </a:highlight>
                <a:latin typeface="Calibri"/>
                <a:ea typeface="Calibri"/>
                <a:cs typeface="Calibri"/>
                <a:sym typeface="Calibri"/>
              </a:rPr>
              <a:t>μs per channel.</a:t>
            </a:r>
            <a:endParaRPr sz="1900">
              <a:solidFill>
                <a:srgbClr val="0C0C0C"/>
              </a:solidFill>
              <a:highlight>
                <a:srgbClr val="FFFFFF"/>
              </a:highlight>
              <a:latin typeface="Calibri"/>
              <a:ea typeface="Calibri"/>
              <a:cs typeface="Calibri"/>
              <a:sym typeface="Calibri"/>
            </a:endParaRPr>
          </a:p>
          <a:p>
            <a:pPr marL="457200" lvl="0" indent="0" algn="l" rtl="0">
              <a:spcBef>
                <a:spcPts val="1200"/>
              </a:spcBef>
              <a:spcAft>
                <a:spcPts val="1200"/>
              </a:spcAft>
              <a:buNone/>
            </a:pPr>
            <a:endParaRPr>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6"/>
          <p:cNvSpPr txBox="1">
            <a:spLocks noGrp="1"/>
          </p:cNvSpPr>
          <p:nvPr>
            <p:ph type="body" idx="1"/>
          </p:nvPr>
        </p:nvSpPr>
        <p:spPr>
          <a:xfrm>
            <a:off x="311700" y="297450"/>
            <a:ext cx="8520600" cy="4271400"/>
          </a:xfrm>
          <a:prstGeom prst="rect">
            <a:avLst/>
          </a:prstGeom>
        </p:spPr>
        <p:txBody>
          <a:bodyPr spcFirstLastPara="1" wrap="square" lIns="91425" tIns="91425" rIns="91425" bIns="91425" anchor="t" anchorCtr="0">
            <a:normAutofit lnSpcReduction="20000"/>
          </a:bodyPr>
          <a:lstStyle/>
          <a:p>
            <a:pPr marL="457200" lvl="0" indent="-355600" algn="l" rtl="0">
              <a:spcBef>
                <a:spcPts val="0"/>
              </a:spcBef>
              <a:spcAft>
                <a:spcPts val="0"/>
              </a:spcAft>
              <a:buClr>
                <a:schemeClr val="dk1"/>
              </a:buClr>
              <a:buSzPts val="2000"/>
              <a:buFont typeface="Calibri"/>
              <a:buChar char="❖"/>
            </a:pPr>
            <a:r>
              <a:rPr lang="en" sz="2000" b="1">
                <a:solidFill>
                  <a:schemeClr val="dk1"/>
                </a:solidFill>
                <a:highlight>
                  <a:srgbClr val="FFFFFF"/>
                </a:highlight>
                <a:latin typeface="Calibri"/>
                <a:ea typeface="Calibri"/>
                <a:cs typeface="Calibri"/>
                <a:sym typeface="Calibri"/>
              </a:rPr>
              <a:t>DAC:</a:t>
            </a:r>
            <a:endParaRPr sz="2000" b="1">
              <a:solidFill>
                <a:schemeClr val="dk1"/>
              </a:solidFill>
              <a:highlight>
                <a:srgbClr val="FFFFFF"/>
              </a:highlight>
              <a:latin typeface="Calibri"/>
              <a:ea typeface="Calibri"/>
              <a:cs typeface="Calibri"/>
              <a:sym typeface="Calibri"/>
            </a:endParaRPr>
          </a:p>
          <a:p>
            <a:pPr marL="457200" lvl="0" indent="0" algn="l" rtl="0">
              <a:spcBef>
                <a:spcPts val="1200"/>
              </a:spcBef>
              <a:spcAft>
                <a:spcPts val="0"/>
              </a:spcAft>
              <a:buNone/>
            </a:pPr>
            <a:r>
              <a:rPr lang="en" sz="1900">
                <a:solidFill>
                  <a:srgbClr val="0C0C0C"/>
                </a:solidFill>
                <a:highlight>
                  <a:srgbClr val="FFFFFF"/>
                </a:highlight>
                <a:latin typeface="Calibri"/>
                <a:ea typeface="Calibri"/>
                <a:cs typeface="Calibri"/>
                <a:sym typeface="Calibri"/>
              </a:rPr>
              <a:t>Single 10 bit D/A converter provides a variable analog output.</a:t>
            </a:r>
            <a:endParaRPr sz="1900">
              <a:solidFill>
                <a:srgbClr val="0C0C0C"/>
              </a:solidFill>
              <a:highlight>
                <a:srgbClr val="FFFFFF"/>
              </a:highlight>
              <a:latin typeface="Calibri"/>
              <a:ea typeface="Calibri"/>
              <a:cs typeface="Calibri"/>
              <a:sym typeface="Calibri"/>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highlight>
                  <a:srgbClr val="FFFFFF"/>
                </a:highlight>
                <a:latin typeface="Calibri"/>
                <a:ea typeface="Calibri"/>
                <a:cs typeface="Calibri"/>
                <a:sym typeface="Calibri"/>
              </a:rPr>
              <a:t>TIMERS:</a:t>
            </a:r>
            <a:endParaRPr sz="2000" b="1">
              <a:solidFill>
                <a:schemeClr val="dk1"/>
              </a:solidFill>
              <a:highlight>
                <a:srgbClr val="FFFFFF"/>
              </a:highlight>
              <a:latin typeface="Calibri"/>
              <a:ea typeface="Calibri"/>
              <a:cs typeface="Calibri"/>
              <a:sym typeface="Calibri"/>
            </a:endParaRPr>
          </a:p>
          <a:p>
            <a:pPr marL="0" lvl="0" indent="0" algn="l" rtl="0">
              <a:spcBef>
                <a:spcPts val="1200"/>
              </a:spcBef>
              <a:spcAft>
                <a:spcPts val="0"/>
              </a:spcAft>
              <a:buNone/>
            </a:pPr>
            <a:r>
              <a:rPr lang="en">
                <a:solidFill>
                  <a:srgbClr val="202124"/>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  </a:t>
            </a:r>
            <a:r>
              <a:rPr lang="en" sz="1900">
                <a:solidFill>
                  <a:srgbClr val="0C0C0C"/>
                </a:solidFill>
                <a:highlight>
                  <a:srgbClr val="FFFFFF"/>
                </a:highlight>
                <a:latin typeface="Calibri"/>
                <a:ea typeface="Calibri"/>
                <a:cs typeface="Calibri"/>
                <a:sym typeface="Calibri"/>
              </a:rPr>
              <a:t>Two 32 bit timers /external event counters.</a:t>
            </a:r>
            <a:endParaRPr sz="1900">
              <a:solidFill>
                <a:srgbClr val="0C0C0C"/>
              </a:solidFill>
              <a:highlight>
                <a:srgbClr val="FFFFFF"/>
              </a:highlight>
              <a:latin typeface="Calibri"/>
              <a:ea typeface="Calibri"/>
              <a:cs typeface="Calibri"/>
              <a:sym typeface="Calibri"/>
            </a:endParaRPr>
          </a:p>
          <a:p>
            <a:pPr marL="0" lvl="0" indent="0" algn="l" rtl="0">
              <a:spcBef>
                <a:spcPts val="1200"/>
              </a:spcBef>
              <a:spcAft>
                <a:spcPts val="0"/>
              </a:spcAft>
              <a:buNone/>
            </a:pPr>
            <a:r>
              <a:rPr lang="en" sz="1900">
                <a:solidFill>
                  <a:srgbClr val="0C0C0C"/>
                </a:solidFill>
                <a:highlight>
                  <a:srgbClr val="FFFFFF"/>
                </a:highlight>
                <a:latin typeface="Calibri"/>
                <a:ea typeface="Calibri"/>
                <a:cs typeface="Calibri"/>
                <a:sym typeface="Calibri"/>
              </a:rPr>
              <a:t>          Each timer with four capture and four compare channels.</a:t>
            </a:r>
            <a:endParaRPr sz="1900">
              <a:solidFill>
                <a:srgbClr val="0C0C0C"/>
              </a:solidFill>
              <a:highlight>
                <a:srgbClr val="FFFFFF"/>
              </a:highlight>
              <a:latin typeface="Calibri"/>
              <a:ea typeface="Calibri"/>
              <a:cs typeface="Calibri"/>
              <a:sym typeface="Calibri"/>
            </a:endParaRPr>
          </a:p>
          <a:p>
            <a:pPr marL="0" lvl="0" indent="0" algn="l" rtl="0">
              <a:spcBef>
                <a:spcPts val="1200"/>
              </a:spcBef>
              <a:spcAft>
                <a:spcPts val="0"/>
              </a:spcAft>
              <a:buNone/>
            </a:pPr>
            <a:r>
              <a:rPr lang="en" sz="1900">
                <a:solidFill>
                  <a:srgbClr val="0C0C0C"/>
                </a:solidFill>
                <a:highlight>
                  <a:srgbClr val="FFFFFF"/>
                </a:highlight>
                <a:latin typeface="Calibri"/>
                <a:ea typeface="Calibri"/>
                <a:cs typeface="Calibri"/>
                <a:sym typeface="Calibri"/>
              </a:rPr>
              <a:t>          PWM units(six outputs).</a:t>
            </a:r>
            <a:endParaRPr sz="1900">
              <a:solidFill>
                <a:srgbClr val="0C0C0C"/>
              </a:solidFill>
              <a:highlight>
                <a:srgbClr val="FFFFFF"/>
              </a:highlight>
              <a:latin typeface="Calibri"/>
              <a:ea typeface="Calibri"/>
              <a:cs typeface="Calibri"/>
              <a:sym typeface="Calibri"/>
            </a:endParaRPr>
          </a:p>
          <a:p>
            <a:pPr marL="0" lvl="0" indent="0" algn="l" rtl="0">
              <a:spcBef>
                <a:spcPts val="1200"/>
              </a:spcBef>
              <a:spcAft>
                <a:spcPts val="0"/>
              </a:spcAft>
              <a:buNone/>
            </a:pPr>
            <a:r>
              <a:rPr lang="en" sz="1900">
                <a:solidFill>
                  <a:srgbClr val="0C0C0C"/>
                </a:solidFill>
                <a:highlight>
                  <a:srgbClr val="FFFFFF"/>
                </a:highlight>
                <a:latin typeface="Calibri"/>
                <a:ea typeface="Calibri"/>
                <a:cs typeface="Calibri"/>
                <a:sym typeface="Calibri"/>
              </a:rPr>
              <a:t>          Watchdog timer.</a:t>
            </a:r>
            <a:endParaRPr sz="1900">
              <a:solidFill>
                <a:srgbClr val="0C0C0C"/>
              </a:solidFill>
              <a:highlight>
                <a:srgbClr val="FFFFFF"/>
              </a:highlight>
              <a:latin typeface="Calibri"/>
              <a:ea typeface="Calibri"/>
              <a:cs typeface="Calibri"/>
              <a:sym typeface="Calibri"/>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highlight>
                  <a:srgbClr val="FFFFFF"/>
                </a:highlight>
                <a:latin typeface="Calibri"/>
                <a:ea typeface="Calibri"/>
                <a:cs typeface="Calibri"/>
                <a:sym typeface="Calibri"/>
              </a:rPr>
              <a:t>RTC:</a:t>
            </a:r>
            <a:endParaRPr sz="2000" b="1">
              <a:solidFill>
                <a:schemeClr val="dk1"/>
              </a:solidFill>
              <a:highlight>
                <a:srgbClr val="FFFFFF"/>
              </a:highlight>
              <a:latin typeface="Calibri"/>
              <a:ea typeface="Calibri"/>
              <a:cs typeface="Calibri"/>
              <a:sym typeface="Calibri"/>
            </a:endParaRPr>
          </a:p>
          <a:p>
            <a:pPr marL="457200" lvl="0" indent="0" algn="l" rtl="0">
              <a:spcBef>
                <a:spcPts val="1200"/>
              </a:spcBef>
              <a:spcAft>
                <a:spcPts val="1200"/>
              </a:spcAft>
              <a:buNone/>
            </a:pPr>
            <a:r>
              <a:rPr lang="en" sz="1900">
                <a:solidFill>
                  <a:srgbClr val="0C0C0C"/>
                </a:solidFill>
                <a:highlight>
                  <a:srgbClr val="FFFFFF"/>
                </a:highlight>
                <a:latin typeface="Calibri"/>
                <a:ea typeface="Calibri"/>
                <a:cs typeface="Calibri"/>
                <a:sym typeface="Calibri"/>
              </a:rPr>
              <a:t>Low power real-time clock with independent power and dedicated 32 kHz clock input.</a:t>
            </a:r>
            <a:endParaRPr sz="1900">
              <a:solidFill>
                <a:srgbClr val="0C0C0C"/>
              </a:solidFill>
              <a:highlight>
                <a:srgbClr val="FFFFFF"/>
              </a:highlight>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7"/>
          <p:cNvSpPr txBox="1">
            <a:spLocks noGrp="1"/>
          </p:cNvSpPr>
          <p:nvPr>
            <p:ph type="body" idx="1"/>
          </p:nvPr>
        </p:nvSpPr>
        <p:spPr>
          <a:xfrm>
            <a:off x="285050" y="210700"/>
            <a:ext cx="8547300" cy="4590900"/>
          </a:xfrm>
          <a:prstGeom prst="rect">
            <a:avLst/>
          </a:prstGeom>
        </p:spPr>
        <p:txBody>
          <a:bodyPr spcFirstLastPara="1" wrap="square" lIns="91425" tIns="91425" rIns="91425" bIns="91425" anchor="t" anchorCtr="0">
            <a:normAutofit lnSpcReduction="10000"/>
          </a:bodyPr>
          <a:lstStyle/>
          <a:p>
            <a:pPr marL="457200" marR="79183" lvl="0" indent="-355600" algn="l" rtl="0">
              <a:spcBef>
                <a:spcPts val="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SERIAL INTERFACES:</a:t>
            </a:r>
            <a:endParaRPr sz="2000" b="1">
              <a:solidFill>
                <a:schemeClr val="dk1"/>
              </a:solidFill>
              <a:latin typeface="Calibri"/>
              <a:ea typeface="Calibri"/>
              <a:cs typeface="Calibri"/>
              <a:sym typeface="Calibri"/>
            </a:endParaRPr>
          </a:p>
          <a:p>
            <a:pPr marL="457200" lvl="0" indent="0" algn="l" rtl="0">
              <a:spcBef>
                <a:spcPts val="1200"/>
              </a:spcBef>
              <a:spcAft>
                <a:spcPts val="0"/>
              </a:spcAft>
              <a:buNone/>
            </a:pPr>
            <a:r>
              <a:rPr lang="en">
                <a:solidFill>
                  <a:srgbClr val="0C0C0C"/>
                </a:solidFill>
                <a:latin typeface="Calibri"/>
                <a:ea typeface="Calibri"/>
                <a:cs typeface="Calibri"/>
                <a:sym typeface="Calibri"/>
              </a:rPr>
              <a:t>I2C- bus:</a:t>
            </a:r>
            <a:r>
              <a:rPr lang="en" b="1">
                <a:solidFill>
                  <a:srgbClr val="0C0C0C"/>
                </a:solidFill>
                <a:latin typeface="Calibri"/>
                <a:ea typeface="Calibri"/>
                <a:cs typeface="Calibri"/>
                <a:sym typeface="Calibri"/>
              </a:rPr>
              <a:t>Two Fast I2C- bus with 400 kbit/s.</a:t>
            </a:r>
            <a:endParaRPr b="1">
              <a:solidFill>
                <a:srgbClr val="0C0C0C"/>
              </a:solidFill>
              <a:latin typeface="Calibri"/>
              <a:ea typeface="Calibri"/>
              <a:cs typeface="Calibri"/>
              <a:sym typeface="Calibri"/>
            </a:endParaRPr>
          </a:p>
          <a:p>
            <a:pPr marL="457200" lvl="0" indent="0" algn="l" rtl="0">
              <a:spcBef>
                <a:spcPts val="1200"/>
              </a:spcBef>
              <a:spcAft>
                <a:spcPts val="0"/>
              </a:spcAft>
              <a:buNone/>
            </a:pPr>
            <a:r>
              <a:rPr lang="en">
                <a:solidFill>
                  <a:srgbClr val="0C0C0C"/>
                </a:solidFill>
                <a:latin typeface="Calibri"/>
                <a:ea typeface="Calibri"/>
                <a:cs typeface="Calibri"/>
                <a:sym typeface="Calibri"/>
              </a:rPr>
              <a:t>Serial communication :</a:t>
            </a:r>
            <a:r>
              <a:rPr lang="en" b="1">
                <a:solidFill>
                  <a:srgbClr val="0C0C0C"/>
                </a:solidFill>
                <a:latin typeface="Calibri"/>
                <a:ea typeface="Calibri"/>
                <a:cs typeface="Calibri"/>
                <a:sym typeface="Calibri"/>
              </a:rPr>
              <a:t>Two UARTs(16C550).</a:t>
            </a:r>
            <a:endParaRPr b="1">
              <a:solidFill>
                <a:srgbClr val="0C0C0C"/>
              </a:solidFill>
              <a:latin typeface="Calibri"/>
              <a:ea typeface="Calibri"/>
              <a:cs typeface="Calibri"/>
              <a:sym typeface="Calibri"/>
            </a:endParaRPr>
          </a:p>
          <a:p>
            <a:pPr marL="457200" lvl="0" indent="0" algn="l" rtl="0">
              <a:spcBef>
                <a:spcPts val="1200"/>
              </a:spcBef>
              <a:spcAft>
                <a:spcPts val="0"/>
              </a:spcAft>
              <a:buNone/>
            </a:pPr>
            <a:r>
              <a:rPr lang="en">
                <a:solidFill>
                  <a:srgbClr val="0C0C0C"/>
                </a:solidFill>
                <a:latin typeface="Calibri"/>
                <a:ea typeface="Calibri"/>
                <a:cs typeface="Calibri"/>
                <a:sym typeface="Calibri"/>
              </a:rPr>
              <a:t>SPI(serial peripheral interface)and SSP(Synchronous serial port) with buffering and variable data length capablities . </a:t>
            </a:r>
            <a:endParaRPr>
              <a:solidFill>
                <a:srgbClr val="0C0C0C"/>
              </a:solidFill>
              <a:latin typeface="Calibri"/>
              <a:ea typeface="Calibri"/>
              <a:cs typeface="Calibri"/>
              <a:sym typeface="Calibri"/>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FAST GPIO:</a:t>
            </a:r>
            <a:endParaRPr sz="2000" b="1">
              <a:solidFill>
                <a:schemeClr val="dk1"/>
              </a:solidFill>
              <a:latin typeface="Calibri"/>
              <a:ea typeface="Calibri"/>
              <a:cs typeface="Calibri"/>
              <a:sym typeface="Calibri"/>
            </a:endParaRPr>
          </a:p>
          <a:p>
            <a:pPr marL="457200" lvl="0" indent="0" algn="l" rtl="0">
              <a:spcBef>
                <a:spcPts val="1200"/>
              </a:spcBef>
              <a:spcAft>
                <a:spcPts val="0"/>
              </a:spcAft>
              <a:buNone/>
            </a:pPr>
            <a:r>
              <a:rPr lang="en">
                <a:solidFill>
                  <a:srgbClr val="000000"/>
                </a:solidFill>
                <a:latin typeface="Calibri"/>
                <a:ea typeface="Calibri"/>
                <a:cs typeface="Calibri"/>
                <a:sym typeface="Calibri"/>
              </a:rPr>
              <a:t>Upto 45 of 5 V tolerant fast general purpose I/O pins in a tiny LQFP64.</a:t>
            </a:r>
            <a:endParaRPr>
              <a:solidFill>
                <a:srgbClr val="000000"/>
              </a:solidFill>
              <a:latin typeface="Calibri"/>
              <a:ea typeface="Calibri"/>
              <a:cs typeface="Calibri"/>
              <a:sym typeface="Calibri"/>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latin typeface="Calibri"/>
                <a:ea typeface="Calibri"/>
                <a:cs typeface="Calibri"/>
                <a:sym typeface="Calibri"/>
              </a:rPr>
              <a:t>INTERRUPTS:</a:t>
            </a:r>
            <a:endParaRPr sz="2000" b="1">
              <a:solidFill>
                <a:schemeClr val="dk1"/>
              </a:solidFill>
              <a:latin typeface="Calibri"/>
              <a:ea typeface="Calibri"/>
              <a:cs typeface="Calibri"/>
              <a:sym typeface="Calibri"/>
            </a:endParaRPr>
          </a:p>
          <a:p>
            <a:pPr marL="457200" lvl="0" indent="0" algn="l" rtl="0">
              <a:spcBef>
                <a:spcPts val="1200"/>
              </a:spcBef>
              <a:spcAft>
                <a:spcPts val="0"/>
              </a:spcAft>
              <a:buNone/>
            </a:pPr>
            <a:r>
              <a:rPr lang="en">
                <a:solidFill>
                  <a:srgbClr val="0C0C0C"/>
                </a:solidFill>
                <a:latin typeface="Calibri"/>
                <a:ea typeface="Calibri"/>
                <a:cs typeface="Calibri"/>
                <a:sym typeface="Calibri"/>
              </a:rPr>
              <a:t>Vectored interrupt controller with 16 configurable priorities and vector addresses.</a:t>
            </a:r>
            <a:endParaRPr>
              <a:solidFill>
                <a:srgbClr val="0C0C0C"/>
              </a:solidFill>
              <a:latin typeface="Calibri"/>
              <a:ea typeface="Calibri"/>
              <a:cs typeface="Calibri"/>
              <a:sym typeface="Calibri"/>
            </a:endParaRPr>
          </a:p>
          <a:p>
            <a:pPr marL="457200" lvl="0" indent="0" algn="l" rtl="0">
              <a:spcBef>
                <a:spcPts val="1200"/>
              </a:spcBef>
              <a:spcAft>
                <a:spcPts val="1200"/>
              </a:spcAft>
              <a:buNone/>
            </a:pPr>
            <a:r>
              <a:rPr lang="en">
                <a:solidFill>
                  <a:srgbClr val="0C0C0C"/>
                </a:solidFill>
                <a:latin typeface="Calibri"/>
                <a:ea typeface="Calibri"/>
                <a:cs typeface="Calibri"/>
                <a:sym typeface="Calibri"/>
              </a:rPr>
              <a:t>9 edge or level sensitive external input pins are available.</a:t>
            </a:r>
            <a:endParaRPr>
              <a:solidFill>
                <a:srgbClr val="0C0C0C"/>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8"/>
          <p:cNvSpPr txBox="1">
            <a:spLocks noGrp="1"/>
          </p:cNvSpPr>
          <p:nvPr>
            <p:ph type="body" idx="1"/>
          </p:nvPr>
        </p:nvSpPr>
        <p:spPr>
          <a:xfrm>
            <a:off x="311700" y="210625"/>
            <a:ext cx="8520600" cy="46416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rgbClr val="0C0C0C"/>
              </a:buClr>
              <a:buSzPts val="1900"/>
              <a:buFont typeface="Calibri"/>
              <a:buChar char="❖"/>
            </a:pPr>
            <a:r>
              <a:rPr lang="en" sz="1900">
                <a:solidFill>
                  <a:srgbClr val="0C0C0C"/>
                </a:solidFill>
                <a:latin typeface="Calibri"/>
                <a:ea typeface="Calibri"/>
                <a:cs typeface="Calibri"/>
                <a:sym typeface="Calibri"/>
              </a:rPr>
              <a:t>60MHz maximum CPU clock available from programmable on-chip PLL with settling time of 100</a:t>
            </a:r>
            <a:r>
              <a:rPr lang="en" sz="1900">
                <a:solidFill>
                  <a:srgbClr val="0C0C0C"/>
                </a:solidFill>
                <a:highlight>
                  <a:srgbClr val="FFFFFF"/>
                </a:highlight>
                <a:latin typeface="Calibri"/>
                <a:ea typeface="Calibri"/>
                <a:cs typeface="Calibri"/>
                <a:sym typeface="Calibri"/>
              </a:rPr>
              <a:t>μs.</a:t>
            </a:r>
            <a:endParaRPr sz="1900">
              <a:solidFill>
                <a:srgbClr val="0C0C0C"/>
              </a:solidFill>
              <a:highlight>
                <a:srgbClr val="FFFFFF"/>
              </a:highlight>
              <a:latin typeface="Calibri"/>
              <a:ea typeface="Calibri"/>
              <a:cs typeface="Calibri"/>
              <a:sym typeface="Calibri"/>
            </a:endParaRPr>
          </a:p>
          <a:p>
            <a:pPr marL="457200" lvl="0" indent="0" algn="l" rtl="0">
              <a:spcBef>
                <a:spcPts val="1200"/>
              </a:spcBef>
              <a:spcAft>
                <a:spcPts val="0"/>
              </a:spcAft>
              <a:buNone/>
            </a:pPr>
            <a:endParaRPr sz="1900">
              <a:solidFill>
                <a:srgbClr val="202124"/>
              </a:solidFill>
              <a:highlight>
                <a:srgbClr val="FFFFFF"/>
              </a:highlight>
              <a:latin typeface="Calibri"/>
              <a:ea typeface="Calibri"/>
              <a:cs typeface="Calibri"/>
              <a:sym typeface="Calibri"/>
            </a:endParaRPr>
          </a:p>
          <a:p>
            <a:pPr marL="457200" lvl="0" indent="-349250" algn="l" rtl="0">
              <a:spcBef>
                <a:spcPts val="1200"/>
              </a:spcBef>
              <a:spcAft>
                <a:spcPts val="0"/>
              </a:spcAft>
              <a:buSzPts val="1900"/>
              <a:buFont typeface="Calibri"/>
              <a:buChar char="❖"/>
            </a:pPr>
            <a:r>
              <a:rPr lang="en" sz="2000" b="1">
                <a:solidFill>
                  <a:schemeClr val="dk1"/>
                </a:solidFill>
                <a:highlight>
                  <a:srgbClr val="FFFFFF"/>
                </a:highlight>
                <a:latin typeface="Calibri"/>
                <a:ea typeface="Calibri"/>
                <a:cs typeface="Calibri"/>
                <a:sym typeface="Calibri"/>
              </a:rPr>
              <a:t>OSCILLATOR</a:t>
            </a:r>
            <a:r>
              <a:rPr lang="en">
                <a:solidFill>
                  <a:srgbClr val="0C0C0C"/>
                </a:solidFill>
                <a:highlight>
                  <a:srgbClr val="FFFFFF"/>
                </a:highlight>
                <a:latin typeface="Calibri"/>
                <a:ea typeface="Calibri"/>
                <a:cs typeface="Calibri"/>
                <a:sym typeface="Calibri"/>
              </a:rPr>
              <a:t> :On chip integrated oscillator operates with an external crystal in range from 1 MHz to 30 MHz and with an external oscillator up to 50 MHz.</a:t>
            </a:r>
            <a:endParaRPr>
              <a:solidFill>
                <a:srgbClr val="0C0C0C"/>
              </a:solidFill>
              <a:highlight>
                <a:srgbClr val="FFFFFF"/>
              </a:highlight>
              <a:latin typeface="Calibri"/>
              <a:ea typeface="Calibri"/>
              <a:cs typeface="Calibri"/>
              <a:sym typeface="Calibri"/>
            </a:endParaRPr>
          </a:p>
          <a:p>
            <a:pPr marL="457200" lvl="0" indent="0" algn="l" rtl="0">
              <a:spcBef>
                <a:spcPts val="1200"/>
              </a:spcBef>
              <a:spcAft>
                <a:spcPts val="0"/>
              </a:spcAft>
              <a:buNone/>
            </a:pPr>
            <a:endParaRPr>
              <a:solidFill>
                <a:srgbClr val="0C0C0C"/>
              </a:solidFill>
              <a:highlight>
                <a:srgbClr val="FFFFFF"/>
              </a:highlight>
              <a:latin typeface="Lexend Thin"/>
              <a:ea typeface="Lexend Thin"/>
              <a:cs typeface="Lexend Thin"/>
              <a:sym typeface="Lexend Thin"/>
            </a:endParaRPr>
          </a:p>
          <a:p>
            <a:pPr marL="457200" lvl="0" indent="-355600" algn="l" rtl="0">
              <a:spcBef>
                <a:spcPts val="1200"/>
              </a:spcBef>
              <a:spcAft>
                <a:spcPts val="0"/>
              </a:spcAft>
              <a:buClr>
                <a:schemeClr val="dk1"/>
              </a:buClr>
              <a:buSzPts val="2000"/>
              <a:buFont typeface="Calibri"/>
              <a:buChar char="❖"/>
            </a:pPr>
            <a:r>
              <a:rPr lang="en" sz="2000" b="1">
                <a:solidFill>
                  <a:schemeClr val="dk1"/>
                </a:solidFill>
                <a:highlight>
                  <a:srgbClr val="FFFFFF"/>
                </a:highlight>
                <a:latin typeface="Calibri"/>
                <a:ea typeface="Calibri"/>
                <a:cs typeface="Calibri"/>
                <a:sym typeface="Calibri"/>
              </a:rPr>
              <a:t>POWER SAVING MODE:</a:t>
            </a:r>
            <a:endParaRPr sz="2000" b="1">
              <a:solidFill>
                <a:schemeClr val="dk1"/>
              </a:solidFill>
              <a:highlight>
                <a:srgbClr val="FFFFFF"/>
              </a:highlight>
              <a:latin typeface="Calibri"/>
              <a:ea typeface="Calibri"/>
              <a:cs typeface="Calibri"/>
              <a:sym typeface="Calibri"/>
            </a:endParaRPr>
          </a:p>
          <a:p>
            <a:pPr marL="457200" lvl="0" indent="0" algn="l" rtl="0">
              <a:spcBef>
                <a:spcPts val="1200"/>
              </a:spcBef>
              <a:spcAft>
                <a:spcPts val="0"/>
              </a:spcAft>
              <a:buNone/>
            </a:pPr>
            <a:r>
              <a:rPr lang="en">
                <a:solidFill>
                  <a:srgbClr val="0C0C0C"/>
                </a:solidFill>
                <a:highlight>
                  <a:srgbClr val="FFFFFF"/>
                </a:highlight>
                <a:latin typeface="Calibri"/>
                <a:ea typeface="Calibri"/>
                <a:cs typeface="Calibri"/>
                <a:sym typeface="Calibri"/>
              </a:rPr>
              <a:t>Idle mode</a:t>
            </a:r>
            <a:endParaRPr>
              <a:solidFill>
                <a:srgbClr val="0C0C0C"/>
              </a:solidFill>
              <a:highlight>
                <a:srgbClr val="FFFFFF"/>
              </a:highlight>
              <a:latin typeface="Calibri"/>
              <a:ea typeface="Calibri"/>
              <a:cs typeface="Calibri"/>
              <a:sym typeface="Calibri"/>
            </a:endParaRPr>
          </a:p>
          <a:p>
            <a:pPr marL="457200" lvl="0" indent="0" algn="l" rtl="0">
              <a:spcBef>
                <a:spcPts val="1200"/>
              </a:spcBef>
              <a:spcAft>
                <a:spcPts val="0"/>
              </a:spcAft>
              <a:buNone/>
            </a:pPr>
            <a:r>
              <a:rPr lang="en">
                <a:solidFill>
                  <a:srgbClr val="0C0C0C"/>
                </a:solidFill>
                <a:highlight>
                  <a:srgbClr val="FFFFFF"/>
                </a:highlight>
                <a:latin typeface="Calibri"/>
                <a:ea typeface="Calibri"/>
                <a:cs typeface="Calibri"/>
                <a:sym typeface="Calibri"/>
              </a:rPr>
              <a:t>Power down mode</a:t>
            </a:r>
            <a:endParaRPr>
              <a:solidFill>
                <a:srgbClr val="0C0C0C"/>
              </a:solidFill>
              <a:highlight>
                <a:srgbClr val="FFFFFF"/>
              </a:highlight>
              <a:latin typeface="Calibri"/>
              <a:ea typeface="Calibri"/>
              <a:cs typeface="Calibri"/>
              <a:sym typeface="Calibri"/>
            </a:endParaRPr>
          </a:p>
          <a:p>
            <a:pPr marL="457200" lvl="0" indent="-349250" algn="l" rtl="0">
              <a:spcBef>
                <a:spcPts val="1200"/>
              </a:spcBef>
              <a:spcAft>
                <a:spcPts val="0"/>
              </a:spcAft>
              <a:buClr>
                <a:srgbClr val="0C0C0C"/>
              </a:buClr>
              <a:buSzPts val="1900"/>
              <a:buFont typeface="Calibri"/>
              <a:buChar char="❖"/>
            </a:pPr>
            <a:r>
              <a:rPr lang="en" sz="1900">
                <a:solidFill>
                  <a:srgbClr val="0C0C0C"/>
                </a:solidFill>
                <a:highlight>
                  <a:srgbClr val="FFFFFF"/>
                </a:highlight>
                <a:latin typeface="Calibri"/>
                <a:ea typeface="Calibri"/>
                <a:cs typeface="Calibri"/>
                <a:sym typeface="Calibri"/>
              </a:rPr>
              <a:t>CPU operating voltage range of 3.0 V to 3.6 V with 5 V tolerant I/O pads.</a:t>
            </a:r>
            <a:endParaRPr sz="1900">
              <a:solidFill>
                <a:srgbClr val="0C0C0C"/>
              </a:solidFill>
              <a:highlight>
                <a:srgbClr val="FFFFFF"/>
              </a:highlight>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79"/>
          <p:cNvPicPr preferRelativeResize="0"/>
          <p:nvPr/>
        </p:nvPicPr>
        <p:blipFill>
          <a:blip r:embed="rId3">
            <a:alphaModFix/>
          </a:blip>
          <a:stretch>
            <a:fillRect/>
          </a:stretch>
        </p:blipFill>
        <p:spPr>
          <a:xfrm>
            <a:off x="1352650" y="80600"/>
            <a:ext cx="5697501" cy="4501475"/>
          </a:xfrm>
          <a:prstGeom prst="rect">
            <a:avLst/>
          </a:prstGeom>
          <a:noFill/>
          <a:ln>
            <a:noFill/>
          </a:ln>
        </p:spPr>
      </p:pic>
      <p:sp>
        <p:nvSpPr>
          <p:cNvPr id="477" name="Google Shape;477;p79"/>
          <p:cNvSpPr txBox="1"/>
          <p:nvPr/>
        </p:nvSpPr>
        <p:spPr>
          <a:xfrm>
            <a:off x="2517300" y="4514925"/>
            <a:ext cx="351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Pin configuration of LPC2148 Microcontroller</a:t>
            </a:r>
            <a:endParaRPr sz="1200" b="1">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0"/>
          <p:cNvSpPr txBox="1">
            <a:spLocks noGrp="1"/>
          </p:cNvSpPr>
          <p:nvPr>
            <p:ph type="body" idx="1"/>
          </p:nvPr>
        </p:nvSpPr>
        <p:spPr>
          <a:xfrm>
            <a:off x="311700" y="76000"/>
            <a:ext cx="8520600" cy="48141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 sz="2200" b="1">
                <a:solidFill>
                  <a:schemeClr val="dk1"/>
                </a:solidFill>
                <a:highlight>
                  <a:srgbClr val="FFFFFF"/>
                </a:highlight>
                <a:latin typeface="Calibri"/>
                <a:ea typeface="Calibri"/>
                <a:cs typeface="Calibri"/>
                <a:sym typeface="Calibri"/>
              </a:rPr>
              <a:t>GPIO Pins Details</a:t>
            </a:r>
            <a:endParaRPr sz="2200" b="1">
              <a:solidFill>
                <a:schemeClr val="dk1"/>
              </a:solidFill>
              <a:highlight>
                <a:srgbClr val="FFFFFF"/>
              </a:highlight>
              <a:latin typeface="Calibri"/>
              <a:ea typeface="Calibri"/>
              <a:cs typeface="Calibri"/>
              <a:sym typeface="Calibri"/>
            </a:endParaRPr>
          </a:p>
          <a:p>
            <a:pPr marL="0" lvl="0" indent="0" algn="just" rtl="0">
              <a:lnSpc>
                <a:spcPct val="115000"/>
              </a:lnSpc>
              <a:spcBef>
                <a:spcPts val="1200"/>
              </a:spcBef>
              <a:spcAft>
                <a:spcPts val="0"/>
              </a:spcAft>
              <a:buNone/>
            </a:pPr>
            <a:r>
              <a:rPr lang="en" sz="2150" b="1">
                <a:solidFill>
                  <a:srgbClr val="3A3A3A"/>
                </a:solidFill>
                <a:highlight>
                  <a:srgbClr val="FFFFFF"/>
                </a:highlight>
                <a:latin typeface="Calibri"/>
                <a:ea typeface="Calibri"/>
                <a:cs typeface="Calibri"/>
                <a:sym typeface="Calibri"/>
              </a:rPr>
              <a:t>Pin1 (P0.21/PWM5/AD1.6/Cap1.3): </a:t>
            </a:r>
            <a:endParaRPr sz="2150" b="1">
              <a:solidFill>
                <a:srgbClr val="3A3A3A"/>
              </a:solidFill>
              <a:highlight>
                <a:srgbClr val="FFFFFF"/>
              </a:highlight>
              <a:latin typeface="Calibri"/>
              <a:ea typeface="Calibri"/>
              <a:cs typeface="Calibri"/>
              <a:sym typeface="Calibri"/>
            </a:endParaRPr>
          </a:p>
          <a:p>
            <a:pPr marL="457200" lvl="0" indent="-340201" algn="just" rtl="0">
              <a:lnSpc>
                <a:spcPct val="115000"/>
              </a:lnSpc>
              <a:spcBef>
                <a:spcPts val="1900"/>
              </a:spcBef>
              <a:spcAft>
                <a:spcPts val="0"/>
              </a:spcAft>
              <a:buClr>
                <a:srgbClr val="0C0C0C"/>
              </a:buClr>
              <a:buSzPct val="100000"/>
              <a:buFont typeface="Calibri"/>
              <a:buChar char="●"/>
            </a:pPr>
            <a:r>
              <a:rPr lang="en" sz="1900">
                <a:solidFill>
                  <a:srgbClr val="0C0C0C"/>
                </a:solidFill>
                <a:highlight>
                  <a:srgbClr val="FFFFFF"/>
                </a:highlight>
                <a:latin typeface="Calibri"/>
                <a:ea typeface="Calibri"/>
                <a:cs typeface="Calibri"/>
                <a:sym typeface="Calibri"/>
              </a:rPr>
              <a:t>It is a general-purpose pin and it could be used for four multiple ways such as it could be as input output data pin, as a pulse width modulation generator, as an analog to digital converter and as a capture input for timer l channel 3.</a:t>
            </a:r>
            <a:endParaRPr sz="1900">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r>
              <a:rPr lang="en" sz="2150" b="1">
                <a:solidFill>
                  <a:srgbClr val="3A3A3A"/>
                </a:solidFill>
                <a:highlight>
                  <a:srgbClr val="FFFFFF"/>
                </a:highlight>
                <a:latin typeface="Calibri"/>
                <a:ea typeface="Calibri"/>
                <a:cs typeface="Calibri"/>
                <a:sym typeface="Calibri"/>
              </a:rPr>
              <a:t>Pin 2 (P0.22/AD1.7/CAP0.0/MAT0.0): </a:t>
            </a:r>
            <a:endParaRPr sz="2150" b="1">
              <a:solidFill>
                <a:srgbClr val="3A3A3A"/>
              </a:solidFill>
              <a:highlight>
                <a:srgbClr val="FFFFFF"/>
              </a:highlight>
              <a:latin typeface="Calibri"/>
              <a:ea typeface="Calibri"/>
              <a:cs typeface="Calibri"/>
              <a:sym typeface="Calibri"/>
            </a:endParaRPr>
          </a:p>
          <a:p>
            <a:pPr marL="457200" lvl="0" indent="-340201" algn="just" rtl="0">
              <a:lnSpc>
                <a:spcPct val="115000"/>
              </a:lnSpc>
              <a:spcBef>
                <a:spcPts val="1900"/>
              </a:spcBef>
              <a:spcAft>
                <a:spcPts val="0"/>
              </a:spcAft>
              <a:buClr>
                <a:srgbClr val="0C0C0C"/>
              </a:buClr>
              <a:buSzPct val="100000"/>
              <a:buFont typeface="Calibri"/>
              <a:buChar char="●"/>
            </a:pPr>
            <a:r>
              <a:rPr lang="en" sz="1900">
                <a:solidFill>
                  <a:srgbClr val="0C0C0C"/>
                </a:solidFill>
                <a:highlight>
                  <a:srgbClr val="FFFFFF"/>
                </a:highlight>
                <a:latin typeface="Calibri"/>
                <a:ea typeface="Calibri"/>
                <a:cs typeface="Calibri"/>
                <a:sym typeface="Calibri"/>
              </a:rPr>
              <a:t>It could be for used for four purposes. First one P0.21, it could be used for input output data pin, second one AD1.7 , it could be used as analog to digital converter with ADC 1, input 7. </a:t>
            </a:r>
            <a:endParaRPr sz="1900">
              <a:solidFill>
                <a:srgbClr val="0C0C0C"/>
              </a:solidFill>
              <a:highlight>
                <a:srgbClr val="FFFFFF"/>
              </a:highlight>
              <a:latin typeface="Calibri"/>
              <a:ea typeface="Calibri"/>
              <a:cs typeface="Calibri"/>
              <a:sym typeface="Calibri"/>
            </a:endParaRPr>
          </a:p>
          <a:p>
            <a:pPr marL="457200" lvl="0" indent="-340201" algn="just" rtl="0">
              <a:lnSpc>
                <a:spcPct val="115000"/>
              </a:lnSpc>
              <a:spcBef>
                <a:spcPts val="0"/>
              </a:spcBef>
              <a:spcAft>
                <a:spcPts val="0"/>
              </a:spcAft>
              <a:buClr>
                <a:srgbClr val="0C0C0C"/>
              </a:buClr>
              <a:buSzPct val="100000"/>
              <a:buFont typeface="Calibri"/>
              <a:buChar char="●"/>
            </a:pPr>
            <a:r>
              <a:rPr lang="en" sz="1900">
                <a:solidFill>
                  <a:srgbClr val="0C0C0C"/>
                </a:solidFill>
                <a:highlight>
                  <a:srgbClr val="FFFFFF"/>
                </a:highlight>
                <a:latin typeface="Calibri"/>
                <a:ea typeface="Calibri"/>
                <a:cs typeface="Calibri"/>
                <a:sym typeface="Calibri"/>
              </a:rPr>
              <a:t>Third one CAP0.0,it could be used as a capture input for timer 0 and channel 0. Fourth one MAT 0.0, it could be used as match output for timer 0 and channel 0.</a:t>
            </a:r>
            <a:endParaRPr sz="1900">
              <a:solidFill>
                <a:srgbClr val="0C0C0C"/>
              </a:solidFill>
              <a:highlight>
                <a:srgbClr val="FFFFFF"/>
              </a:highlight>
              <a:latin typeface="Calibri"/>
              <a:ea typeface="Calibri"/>
              <a:cs typeface="Calibri"/>
              <a:sym typeface="Calibri"/>
            </a:endParaRPr>
          </a:p>
          <a:p>
            <a:pPr marL="0" lvl="0" indent="0" algn="l" rtl="0">
              <a:lnSpc>
                <a:spcPct val="115000"/>
              </a:lnSpc>
              <a:spcBef>
                <a:spcPts val="1900"/>
              </a:spcBef>
              <a:spcAft>
                <a:spcPts val="0"/>
              </a:spcAft>
              <a:buNone/>
            </a:pPr>
            <a:endParaRPr>
              <a:solidFill>
                <a:srgbClr val="3A3A3A"/>
              </a:solidFill>
              <a:highlight>
                <a:srgbClr val="FFFFFF"/>
              </a:highlight>
              <a:latin typeface="Calibri"/>
              <a:ea typeface="Calibri"/>
              <a:cs typeface="Calibri"/>
              <a:sym typeface="Calibri"/>
            </a:endParaRPr>
          </a:p>
          <a:p>
            <a:pPr marL="0" lvl="0" indent="0" algn="l" rtl="0">
              <a:lnSpc>
                <a:spcPct val="115000"/>
              </a:lnSpc>
              <a:spcBef>
                <a:spcPts val="1200"/>
              </a:spcBef>
              <a:spcAft>
                <a:spcPts val="1200"/>
              </a:spcAft>
              <a:buNone/>
            </a:pPr>
            <a:endParaRPr sz="1300">
              <a:solidFill>
                <a:srgbClr val="3A3A3A"/>
              </a:solidFill>
              <a:highlight>
                <a:srgbClr val="FFFFFF"/>
              </a:highlight>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1"/>
          <p:cNvSpPr txBox="1">
            <a:spLocks noGrp="1"/>
          </p:cNvSpPr>
          <p:nvPr>
            <p:ph type="body" idx="1"/>
          </p:nvPr>
        </p:nvSpPr>
        <p:spPr>
          <a:xfrm>
            <a:off x="121675" y="88650"/>
            <a:ext cx="8520600" cy="475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0C0C0C"/>
                </a:solidFill>
                <a:highlight>
                  <a:srgbClr val="FFFFFF"/>
                </a:highlight>
                <a:latin typeface="Calibri"/>
                <a:ea typeface="Calibri"/>
                <a:cs typeface="Calibri"/>
                <a:sym typeface="Calibri"/>
              </a:rPr>
              <a:t>Pin 3 (RTC X1):</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 Pin3 is used as input pin for RTC oscillator circuit.</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200"/>
              </a:spcBef>
              <a:spcAft>
                <a:spcPts val="0"/>
              </a:spcAft>
              <a:buNone/>
            </a:pPr>
            <a:r>
              <a:rPr lang="en" sz="2000" b="1">
                <a:solidFill>
                  <a:srgbClr val="0C0C0C"/>
                </a:solidFill>
                <a:highlight>
                  <a:srgbClr val="FFFFFF"/>
                </a:highlight>
                <a:latin typeface="Calibri"/>
                <a:ea typeface="Calibri"/>
                <a:cs typeface="Calibri"/>
                <a:sym typeface="Calibri"/>
              </a:rPr>
              <a:t>Pin 4 (P1.19/TRACEPKT3):</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Pin 4 could be as GPIO pin as well as with 3 bit input output pin for inner pull up.</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 5 (RTCX2):</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Pin 4 is used as output pin for RTC oscillator circuit.</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Pin(6,18,25,42,50):</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These pins are used as references pins for grounding the microcontroller.</a:t>
            </a:r>
            <a:endParaRPr>
              <a:solidFill>
                <a:srgbClr val="0C0C0C"/>
              </a:solidFill>
              <a:highlight>
                <a:srgbClr val="FFFFFF"/>
              </a:highlight>
              <a:latin typeface="Calibri"/>
              <a:ea typeface="Calibri"/>
              <a:cs typeface="Calibri"/>
              <a:sym typeface="Calibri"/>
            </a:endParaRPr>
          </a:p>
          <a:p>
            <a:pPr marL="0" lvl="0" indent="0" algn="l" rtl="0">
              <a:lnSpc>
                <a:spcPct val="115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Pin7(VDDA):</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This pin is used as voltage source pin with 3.3 Volts. These voltages could be useful for on chip digital to analog converter and analog to digital converter.</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200"/>
              </a:spcBef>
              <a:spcAft>
                <a:spcPts val="0"/>
              </a:spcAft>
              <a:buNone/>
            </a:pPr>
            <a:r>
              <a:rPr lang="en" sz="2000" b="1">
                <a:solidFill>
                  <a:srgbClr val="0C0C0C"/>
                </a:solidFill>
                <a:highlight>
                  <a:srgbClr val="FFFFFF"/>
                </a:highlight>
                <a:latin typeface="Calibri"/>
                <a:ea typeface="Calibri"/>
                <a:cs typeface="Calibri"/>
                <a:sym typeface="Calibri"/>
              </a:rPr>
              <a:t>Pin8(P1.18/TRACEPKT2):</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This pin is used as GPIO pin and 2 bit input output pin for inner pull up.</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endParaRPr>
              <a:solidFill>
                <a:srgbClr val="3A3A3A"/>
              </a:solidFill>
              <a:highlight>
                <a:srgbClr val="FFFFFF"/>
              </a:highlight>
              <a:latin typeface="Calibri"/>
              <a:ea typeface="Calibri"/>
              <a:cs typeface="Calibri"/>
              <a:sym typeface="Calibri"/>
            </a:endParaRPr>
          </a:p>
          <a:p>
            <a:pPr marL="0" lvl="0" indent="0" algn="l" rtl="0">
              <a:lnSpc>
                <a:spcPct val="115000"/>
              </a:lnSpc>
              <a:spcBef>
                <a:spcPts val="1900"/>
              </a:spcBef>
              <a:spcAft>
                <a:spcPts val="1200"/>
              </a:spcAft>
              <a:buNone/>
            </a:pPr>
            <a:endParaRPr>
              <a:solidFill>
                <a:srgbClr val="3A3A3A"/>
              </a:solidFill>
              <a:highlight>
                <a:srgbClr val="FFFFFF"/>
              </a:highlight>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2"/>
          <p:cNvSpPr txBox="1">
            <a:spLocks noGrp="1"/>
          </p:cNvSpPr>
          <p:nvPr>
            <p:ph type="body" idx="1"/>
          </p:nvPr>
        </p:nvSpPr>
        <p:spPr>
          <a:xfrm>
            <a:off x="111550" y="201450"/>
            <a:ext cx="8907000" cy="4694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2000" b="1">
                <a:solidFill>
                  <a:srgbClr val="0C0C0C"/>
                </a:solidFill>
                <a:highlight>
                  <a:srgbClr val="FFFFFF"/>
                </a:highlight>
                <a:latin typeface="Calibri"/>
                <a:ea typeface="Calibri"/>
                <a:cs typeface="Calibri"/>
                <a:sym typeface="Calibri"/>
              </a:rPr>
              <a:t>Pin9(P0.25/AD0.4/AOUT): </a:t>
            </a:r>
            <a:r>
              <a:rPr lang="en">
                <a:solidFill>
                  <a:srgbClr val="0C0C0C"/>
                </a:solidFill>
                <a:highlight>
                  <a:srgbClr val="FFFFFF"/>
                </a:highlight>
                <a:latin typeface="Calibri"/>
                <a:ea typeface="Calibri"/>
                <a:cs typeface="Calibri"/>
                <a:sym typeface="Calibri"/>
              </a:rPr>
              <a:t>This pin is used as GPIO pin, as input 4 for AD0 and as output pin for digital to analog converter.</a:t>
            </a:r>
            <a:endParaRPr>
              <a:solidFill>
                <a:srgbClr val="0C0C0C"/>
              </a:solidFill>
              <a:highlight>
                <a:srgbClr val="FFFFFF"/>
              </a:highlight>
              <a:latin typeface="Calibri"/>
              <a:ea typeface="Calibri"/>
              <a:cs typeface="Calibri"/>
              <a:sym typeface="Calibri"/>
            </a:endParaRPr>
          </a:p>
          <a:p>
            <a:pPr marL="0" lvl="0" indent="0" algn="just" rtl="0">
              <a:lnSpc>
                <a:spcPct val="100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Pin(10,11): </a:t>
            </a:r>
            <a:r>
              <a:rPr lang="en">
                <a:solidFill>
                  <a:srgbClr val="0C0C0C"/>
                </a:solidFill>
                <a:highlight>
                  <a:srgbClr val="FFFFFF"/>
                </a:highlight>
                <a:latin typeface="Calibri"/>
                <a:ea typeface="Calibri"/>
                <a:cs typeface="Calibri"/>
                <a:sym typeface="Calibri"/>
              </a:rPr>
              <a:t>Pin10 is used for D+ line  bidirectional USB. Similarly the pin11 is used for D-line bidirectional USB.</a:t>
            </a:r>
            <a:endParaRPr>
              <a:solidFill>
                <a:srgbClr val="0C0C0C"/>
              </a:solidFill>
              <a:highlight>
                <a:srgbClr val="FFFFFF"/>
              </a:highlight>
              <a:latin typeface="Calibri"/>
              <a:ea typeface="Calibri"/>
              <a:cs typeface="Calibri"/>
              <a:sym typeface="Calibri"/>
            </a:endParaRPr>
          </a:p>
          <a:p>
            <a:pPr marL="0" lvl="0" indent="0" algn="just" rtl="0">
              <a:lnSpc>
                <a:spcPct val="100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Pin12(P1.7/TRACEPKT1):</a:t>
            </a:r>
            <a:r>
              <a:rPr lang="en" sz="2000">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This pin is used as a GPIO pin and as a standard input/output port for inner pull up.</a:t>
            </a:r>
            <a:endParaRPr>
              <a:solidFill>
                <a:srgbClr val="0C0C0C"/>
              </a:solidFill>
              <a:highlight>
                <a:srgbClr val="FFFFFF"/>
              </a:highlight>
              <a:latin typeface="Calibri"/>
              <a:ea typeface="Calibri"/>
              <a:cs typeface="Calibri"/>
              <a:sym typeface="Calibri"/>
            </a:endParaRPr>
          </a:p>
          <a:p>
            <a:pPr marL="0" lvl="0" indent="0" algn="just" rtl="0">
              <a:lnSpc>
                <a:spcPct val="100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 13 (P0.28/AD0.1/CAP0.2/MAT0.2):</a:t>
            </a:r>
            <a:r>
              <a:rPr lang="en" b="1">
                <a:solidFill>
                  <a:srgbClr val="0C0C0C"/>
                </a:solidFill>
                <a:highlight>
                  <a:srgbClr val="FFFFFF"/>
                </a:highlight>
                <a:latin typeface="Calibri"/>
                <a:ea typeface="Calibri"/>
                <a:cs typeface="Calibri"/>
                <a:sym typeface="Calibri"/>
              </a:rPr>
              <a:t> </a:t>
            </a:r>
            <a:r>
              <a:rPr lang="en">
                <a:solidFill>
                  <a:srgbClr val="0C0C0C"/>
                </a:solidFill>
                <a:highlight>
                  <a:srgbClr val="FFFFFF"/>
                </a:highlight>
                <a:latin typeface="Calibri"/>
                <a:ea typeface="Calibri"/>
                <a:cs typeface="Calibri"/>
                <a:sym typeface="Calibri"/>
              </a:rPr>
              <a:t>This pin is used as a GPIO pin, analog to digital converter pin for ADC-0 input 1, capture input pin for timer 0 channel 2 and as a match output pin for timer 2 channel 1.</a:t>
            </a:r>
            <a:endParaRPr>
              <a:solidFill>
                <a:srgbClr val="0C0C0C"/>
              </a:solidFill>
              <a:highlight>
                <a:srgbClr val="FFFFFF"/>
              </a:highlight>
              <a:latin typeface="Calibri"/>
              <a:ea typeface="Calibri"/>
              <a:cs typeface="Calibri"/>
              <a:sym typeface="Calibri"/>
            </a:endParaRPr>
          </a:p>
          <a:p>
            <a:pPr marL="0" lvl="0" indent="0" algn="just" rtl="0">
              <a:lnSpc>
                <a:spcPct val="100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 14(P0.29/AD0.2/CAP0.3/MAT0.3): </a:t>
            </a:r>
            <a:r>
              <a:rPr lang="en">
                <a:solidFill>
                  <a:srgbClr val="0C0C0C"/>
                </a:solidFill>
                <a:highlight>
                  <a:srgbClr val="FFFFFF"/>
                </a:highlight>
                <a:latin typeface="Calibri"/>
                <a:ea typeface="Calibri"/>
                <a:cs typeface="Calibri"/>
                <a:sym typeface="Calibri"/>
              </a:rPr>
              <a:t>This pin could be used as a GPIO pin, converter input pin for ADC-0 input 2,capture input for timer 0 channel 3 and as a match output pin for timer 0 channel 3.</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endParaRPr>
              <a:solidFill>
                <a:srgbClr val="3A3A3A"/>
              </a:solidFill>
              <a:highlight>
                <a:srgbClr val="FFFFFF"/>
              </a:highlight>
              <a:latin typeface="Calibri"/>
              <a:ea typeface="Calibri"/>
              <a:cs typeface="Calibri"/>
              <a:sym typeface="Calibri"/>
            </a:endParaRPr>
          </a:p>
          <a:p>
            <a:pPr marL="0" lvl="0" indent="0" algn="l" rtl="0">
              <a:lnSpc>
                <a:spcPct val="115000"/>
              </a:lnSpc>
              <a:spcBef>
                <a:spcPts val="1900"/>
              </a:spcBef>
              <a:spcAft>
                <a:spcPts val="0"/>
              </a:spcAft>
              <a:buNone/>
            </a:pPr>
            <a:endParaRPr>
              <a:solidFill>
                <a:srgbClr val="000000"/>
              </a:solidFill>
              <a:latin typeface="Calibri"/>
              <a:ea typeface="Calibri"/>
              <a:cs typeface="Calibri"/>
              <a:sym typeface="Calibri"/>
            </a:endParaRPr>
          </a:p>
          <a:p>
            <a:pPr marL="0" lvl="0" indent="0" algn="l" rtl="0">
              <a:lnSpc>
                <a:spcPct val="115000"/>
              </a:lnSpc>
              <a:spcBef>
                <a:spcPts val="0"/>
              </a:spcBef>
              <a:spcAft>
                <a:spcPts val="1200"/>
              </a:spcAft>
              <a:buNone/>
            </a:pP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3"/>
          <p:cNvSpPr txBox="1">
            <a:spLocks noGrp="1"/>
          </p:cNvSpPr>
          <p:nvPr>
            <p:ph type="body" idx="1"/>
          </p:nvPr>
        </p:nvSpPr>
        <p:spPr>
          <a:xfrm>
            <a:off x="152025" y="139350"/>
            <a:ext cx="8880900" cy="4725600"/>
          </a:xfrm>
          <a:prstGeom prst="rect">
            <a:avLst/>
          </a:prstGeom>
        </p:spPr>
        <p:txBody>
          <a:bodyPr spcFirstLastPara="1" wrap="square" lIns="91425" tIns="91425" rIns="91425" bIns="91425" anchor="t" anchorCtr="0">
            <a:normAutofit lnSpcReduction="20000"/>
          </a:bodyPr>
          <a:lstStyle/>
          <a:p>
            <a:pPr marL="0" lvl="0" indent="0" algn="just" rtl="0">
              <a:lnSpc>
                <a:spcPct val="115000"/>
              </a:lnSpc>
              <a:spcBef>
                <a:spcPts val="0"/>
              </a:spcBef>
              <a:spcAft>
                <a:spcPts val="0"/>
              </a:spcAft>
              <a:buNone/>
            </a:pPr>
            <a:r>
              <a:rPr lang="en" sz="2000" b="1">
                <a:solidFill>
                  <a:srgbClr val="0C0C0C"/>
                </a:solidFill>
                <a:highlight>
                  <a:srgbClr val="FFFFFF"/>
                </a:highlight>
                <a:latin typeface="Calibri"/>
                <a:ea typeface="Calibri"/>
                <a:cs typeface="Calibri"/>
                <a:sym typeface="Calibri"/>
              </a:rPr>
              <a:t>Pin15(P0.30/AD0.3/CAP0.3/EINT3/CAP0.0):</a:t>
            </a:r>
            <a:r>
              <a:rPr lang="en" b="1">
                <a:solidFill>
                  <a:srgbClr val="0C0C0C"/>
                </a:solidFill>
                <a:highlight>
                  <a:srgbClr val="FFFFFF"/>
                </a:highlight>
                <a:latin typeface="Calibri"/>
                <a:ea typeface="Calibri"/>
                <a:cs typeface="Calibri"/>
                <a:sym typeface="Calibri"/>
              </a:rPr>
              <a:t> </a:t>
            </a:r>
            <a:endParaRPr b="1">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19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This pin could be used as GPIO pin, converter pin for ADC-0 timer input 3,external interrupt with input 3 and as capture input pin for timer 0 channel 0.</a:t>
            </a:r>
            <a:endParaRPr>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Pin16(P1.16/ TRACEPKT0):</a:t>
            </a:r>
            <a:r>
              <a:rPr lang="en" b="1">
                <a:solidFill>
                  <a:srgbClr val="0C0C0C"/>
                </a:solidFill>
                <a:highlight>
                  <a:srgbClr val="FFFFFF"/>
                </a:highlight>
                <a:latin typeface="Calibri"/>
                <a:ea typeface="Calibri"/>
                <a:cs typeface="Calibri"/>
                <a:sym typeface="Calibri"/>
              </a:rPr>
              <a:t> </a:t>
            </a:r>
            <a:endParaRPr b="1">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19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This pin could be used as a trace packet pin as well as GPIO pin.</a:t>
            </a:r>
            <a:endParaRPr>
              <a:solidFill>
                <a:srgbClr val="0C0C0C"/>
              </a:solidFill>
              <a:highlight>
                <a:srgbClr val="FFFFFF"/>
              </a:highlight>
              <a:latin typeface="Calibri"/>
              <a:ea typeface="Calibri"/>
              <a:cs typeface="Calibri"/>
              <a:sym typeface="Calibri"/>
            </a:endParaRPr>
          </a:p>
          <a:p>
            <a:pPr marL="0" lvl="0" indent="0" algn="l" rtl="0">
              <a:lnSpc>
                <a:spcPct val="115000"/>
              </a:lnSpc>
              <a:spcBef>
                <a:spcPts val="1900"/>
              </a:spcBef>
              <a:spcAft>
                <a:spcPts val="0"/>
              </a:spcAft>
              <a:buNone/>
            </a:pPr>
            <a:r>
              <a:rPr lang="en" sz="2000" b="1">
                <a:solidFill>
                  <a:srgbClr val="0C0C0C"/>
                </a:solidFill>
                <a:highlight>
                  <a:srgbClr val="FFFFFF"/>
                </a:highlight>
                <a:latin typeface="Calibri"/>
                <a:ea typeface="Calibri"/>
                <a:cs typeface="Calibri"/>
                <a:sym typeface="Calibri"/>
              </a:rPr>
              <a:t>Pin(17,19,20,21): </a:t>
            </a:r>
            <a:endParaRPr sz="2000" b="1">
              <a:solidFill>
                <a:srgbClr val="0C0C0C"/>
              </a:solidFill>
              <a:highlight>
                <a:srgbClr val="FFFFFF"/>
              </a:highlight>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All these pins are used as GPIO pins. Pin17 is used as UP_LED pin, means it is used as indicator pin. Pin19 is used as a transmitter output for UART0 and as a pulse width modulator for output 1. </a:t>
            </a:r>
            <a:endParaRPr>
              <a:solidFill>
                <a:srgbClr val="0C0C0C"/>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Pin20 is used as a reset pin for JATG interface. </a:t>
            </a:r>
            <a:endParaRPr>
              <a:solidFill>
                <a:srgbClr val="0C0C0C"/>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Similarly the pin21is uses as receiver input for UART0,as PWM generator for output 3 and as external interrupt with input 0.</a:t>
            </a:r>
            <a:endParaRPr>
              <a:solidFill>
                <a:srgbClr val="0C0C0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47025" y="95875"/>
            <a:ext cx="8485200" cy="6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960" b="1">
                <a:latin typeface="Calibri"/>
                <a:ea typeface="Calibri"/>
                <a:cs typeface="Calibri"/>
                <a:sym typeface="Calibri"/>
              </a:rPr>
              <a:t> Examples of embedded systems</a:t>
            </a:r>
            <a:endParaRPr sz="2660" b="1">
              <a:latin typeface="Calibri"/>
              <a:ea typeface="Calibri"/>
              <a:cs typeface="Calibri"/>
              <a:sym typeface="Calibri"/>
            </a:endParaRPr>
          </a:p>
          <a:p>
            <a:pPr marL="0" lvl="0" indent="0" algn="l" rtl="0">
              <a:spcBef>
                <a:spcPts val="0"/>
              </a:spcBef>
              <a:spcAft>
                <a:spcPts val="0"/>
              </a:spcAft>
              <a:buSzPts val="990"/>
              <a:buNone/>
            </a:pPr>
            <a:endParaRPr sz="2600" b="1">
              <a:latin typeface="Calibri"/>
              <a:ea typeface="Calibri"/>
              <a:cs typeface="Calibri"/>
              <a:sym typeface="Calibri"/>
            </a:endParaRPr>
          </a:p>
        </p:txBody>
      </p:sp>
      <p:pic>
        <p:nvPicPr>
          <p:cNvPr id="181" name="Google Shape;181;p30"/>
          <p:cNvPicPr preferRelativeResize="0"/>
          <p:nvPr/>
        </p:nvPicPr>
        <p:blipFill>
          <a:blip r:embed="rId3">
            <a:alphaModFix/>
          </a:blip>
          <a:stretch>
            <a:fillRect/>
          </a:stretch>
        </p:blipFill>
        <p:spPr>
          <a:xfrm>
            <a:off x="1458388" y="718975"/>
            <a:ext cx="6262476" cy="3515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4"/>
          <p:cNvSpPr txBox="1">
            <a:spLocks noGrp="1"/>
          </p:cNvSpPr>
          <p:nvPr>
            <p:ph type="body" idx="1"/>
          </p:nvPr>
        </p:nvSpPr>
        <p:spPr>
          <a:xfrm>
            <a:off x="126675" y="152025"/>
            <a:ext cx="8893500" cy="4763400"/>
          </a:xfrm>
          <a:prstGeom prst="rect">
            <a:avLst/>
          </a:prstGeom>
        </p:spPr>
        <p:txBody>
          <a:bodyPr spcFirstLastPara="1" wrap="square" lIns="91425" tIns="91425" rIns="91425" bIns="91425" anchor="t" anchorCtr="0">
            <a:normAutofit fontScale="47500" lnSpcReduction="20000"/>
          </a:bodyPr>
          <a:lstStyle/>
          <a:p>
            <a:pPr marL="0" lvl="0" indent="0" algn="just" rtl="0">
              <a:lnSpc>
                <a:spcPct val="115000"/>
              </a:lnSpc>
              <a:spcBef>
                <a:spcPts val="0"/>
              </a:spcBef>
              <a:spcAft>
                <a:spcPts val="0"/>
              </a:spcAft>
              <a:buNone/>
            </a:pPr>
            <a:r>
              <a:rPr lang="en" sz="3600" b="1">
                <a:solidFill>
                  <a:srgbClr val="3A3A3A"/>
                </a:solidFill>
                <a:highlight>
                  <a:srgbClr val="FFFFFF"/>
                </a:highlight>
                <a:latin typeface="Calibri"/>
                <a:ea typeface="Calibri"/>
                <a:cs typeface="Calibri"/>
                <a:sym typeface="Calibri"/>
              </a:rPr>
              <a:t>Pin(22,24,26,27,28,29,30): </a:t>
            </a:r>
            <a:endParaRPr sz="3600" b="1">
              <a:solidFill>
                <a:srgbClr val="3A3A3A"/>
              </a:solidFill>
              <a:highlight>
                <a:srgbClr val="FFFFFF"/>
              </a:highlight>
              <a:latin typeface="Calibri"/>
              <a:ea typeface="Calibri"/>
              <a:cs typeface="Calibri"/>
              <a:sym typeface="Calibri"/>
            </a:endParaRPr>
          </a:p>
          <a:p>
            <a:pPr marL="457200" lvl="0" indent="-345529" algn="just" rtl="0">
              <a:lnSpc>
                <a:spcPct val="115000"/>
              </a:lnSpc>
              <a:spcBef>
                <a:spcPts val="190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These are GPIO pins. Pin22 is used as clock input output and capture input pin, pin 24 is used as CLK output during JTAG interface. </a:t>
            </a:r>
            <a:endParaRPr sz="3876">
              <a:solidFill>
                <a:srgbClr val="0C0C0C"/>
              </a:solidFill>
              <a:highlight>
                <a:srgbClr val="FFFFFF"/>
              </a:highlight>
              <a:latin typeface="Calibri"/>
              <a:ea typeface="Calibri"/>
              <a:cs typeface="Calibri"/>
              <a:sym typeface="Calibri"/>
            </a:endParaRPr>
          </a:p>
          <a:p>
            <a:pPr marL="457200" lvl="0" indent="-345529" algn="just" rtl="0">
              <a:lnSpc>
                <a:spcPct val="115000"/>
              </a:lnSpc>
              <a:spcBef>
                <a:spcPts val="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Pin 26 is used as matched output for timer 0 channel 0 and as external interrupt for input1.</a:t>
            </a:r>
            <a:endParaRPr sz="3876">
              <a:solidFill>
                <a:srgbClr val="0C0C0C"/>
              </a:solidFill>
              <a:highlight>
                <a:srgbClr val="FFFFFF"/>
              </a:highlight>
              <a:latin typeface="Calibri"/>
              <a:ea typeface="Calibri"/>
              <a:cs typeface="Calibri"/>
              <a:sym typeface="Calibri"/>
            </a:endParaRPr>
          </a:p>
          <a:p>
            <a:pPr marL="457200" lvl="0" indent="-345529" algn="just" rtl="0">
              <a:lnSpc>
                <a:spcPct val="115000"/>
              </a:lnSpc>
              <a:spcBef>
                <a:spcPts val="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Pin 27 is used as a serial clock for transferring data from master bus to slave bus and as a digital  converter ADC-0.6 for input 6. </a:t>
            </a:r>
            <a:endParaRPr sz="3876">
              <a:solidFill>
                <a:srgbClr val="0C0C0C"/>
              </a:solidFill>
              <a:highlight>
                <a:srgbClr val="FFFFFF"/>
              </a:highlight>
              <a:latin typeface="Calibri"/>
              <a:ea typeface="Calibri"/>
              <a:cs typeface="Calibri"/>
              <a:sym typeface="Calibri"/>
            </a:endParaRPr>
          </a:p>
          <a:p>
            <a:pPr marL="457200" lvl="0" indent="-345529" algn="just" rtl="0">
              <a:lnSpc>
                <a:spcPct val="115000"/>
              </a:lnSpc>
              <a:spcBef>
                <a:spcPts val="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Pin 28 could be used as external trigger input with inner pullup. </a:t>
            </a:r>
            <a:endParaRPr sz="3876">
              <a:solidFill>
                <a:srgbClr val="0C0C0C"/>
              </a:solidFill>
              <a:highlight>
                <a:srgbClr val="FFFFFF"/>
              </a:highlight>
              <a:latin typeface="Calibri"/>
              <a:ea typeface="Calibri"/>
              <a:cs typeface="Calibri"/>
              <a:sym typeface="Calibri"/>
            </a:endParaRPr>
          </a:p>
          <a:p>
            <a:pPr marL="457200" lvl="0" indent="-345529" algn="just" rtl="0">
              <a:lnSpc>
                <a:spcPct val="115000"/>
              </a:lnSpc>
              <a:spcBef>
                <a:spcPts val="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Pin 29 is used as MISO for transferring data form mater to slave bus and used as a converter ADC-0 with input 7.</a:t>
            </a:r>
            <a:endParaRPr sz="3876">
              <a:solidFill>
                <a:srgbClr val="0C0C0C"/>
              </a:solidFill>
              <a:highlight>
                <a:srgbClr val="FFFFFF"/>
              </a:highlight>
              <a:latin typeface="Calibri"/>
              <a:ea typeface="Calibri"/>
              <a:cs typeface="Calibri"/>
              <a:sym typeface="Calibri"/>
            </a:endParaRPr>
          </a:p>
          <a:p>
            <a:pPr marL="457200" lvl="0" indent="-345529" algn="just" rtl="0">
              <a:lnSpc>
                <a:spcPct val="115000"/>
              </a:lnSpc>
              <a:spcBef>
                <a:spcPts val="0"/>
              </a:spcBef>
              <a:spcAft>
                <a:spcPts val="0"/>
              </a:spcAft>
              <a:buClr>
                <a:srgbClr val="0C0C0C"/>
              </a:buClr>
              <a:buSzPct val="100000"/>
              <a:buFont typeface="Calibri"/>
              <a:buChar char="●"/>
            </a:pPr>
            <a:r>
              <a:rPr lang="en" sz="3876">
                <a:solidFill>
                  <a:srgbClr val="0C0C0C"/>
                </a:solidFill>
                <a:highlight>
                  <a:srgbClr val="FFFFFF"/>
                </a:highlight>
                <a:latin typeface="Calibri"/>
                <a:ea typeface="Calibri"/>
                <a:cs typeface="Calibri"/>
                <a:sym typeface="Calibri"/>
              </a:rPr>
              <a:t>Pin 30 is also used as MISO output and as a capture input for timer 0 channel 2.</a:t>
            </a:r>
            <a:endParaRPr sz="3876">
              <a:solidFill>
                <a:srgbClr val="0C0C0C"/>
              </a:solidFill>
              <a:highlight>
                <a:srgbClr val="FFFFFF"/>
              </a:highlight>
              <a:latin typeface="Calibri"/>
              <a:ea typeface="Calibri"/>
              <a:cs typeface="Calibri"/>
              <a:sym typeface="Calibri"/>
            </a:endParaRPr>
          </a:p>
          <a:p>
            <a:pPr marL="0" lvl="0" indent="0" algn="just" rtl="0">
              <a:lnSpc>
                <a:spcPct val="115000"/>
              </a:lnSpc>
              <a:spcBef>
                <a:spcPts val="1900"/>
              </a:spcBef>
              <a:spcAft>
                <a:spcPts val="0"/>
              </a:spcAft>
              <a:buNone/>
            </a:pPr>
            <a:r>
              <a:rPr lang="en" sz="4200" b="1">
                <a:solidFill>
                  <a:srgbClr val="0C0C0C"/>
                </a:solidFill>
                <a:highlight>
                  <a:srgbClr val="FFFFFF"/>
                </a:highlight>
                <a:latin typeface="Calibri"/>
                <a:ea typeface="Calibri"/>
                <a:cs typeface="Calibri"/>
                <a:sym typeface="Calibri"/>
              </a:rPr>
              <a:t>Pin(23,43,51): </a:t>
            </a:r>
            <a:endParaRPr sz="4200" b="1">
              <a:solidFill>
                <a:srgbClr val="0C0C0C"/>
              </a:solidFill>
              <a:highlight>
                <a:srgbClr val="FFFFFF"/>
              </a:highlight>
              <a:latin typeface="Calibri"/>
              <a:ea typeface="Calibri"/>
              <a:cs typeface="Calibri"/>
              <a:sym typeface="Calibri"/>
            </a:endParaRPr>
          </a:p>
          <a:p>
            <a:pPr marL="457200" lvl="0" indent="-341709" algn="just" rtl="0">
              <a:lnSpc>
                <a:spcPct val="115000"/>
              </a:lnSpc>
              <a:spcBef>
                <a:spcPts val="1900"/>
              </a:spcBef>
              <a:spcAft>
                <a:spcPts val="0"/>
              </a:spcAft>
              <a:buClr>
                <a:srgbClr val="0C0C0C"/>
              </a:buClr>
              <a:buSzPct val="100000"/>
              <a:buFont typeface="Calibri"/>
              <a:buChar char="●"/>
            </a:pPr>
            <a:r>
              <a:rPr lang="en" sz="3750">
                <a:solidFill>
                  <a:srgbClr val="0C0C0C"/>
                </a:solidFill>
                <a:highlight>
                  <a:srgbClr val="FFFFFF"/>
                </a:highlight>
                <a:latin typeface="Calibri"/>
                <a:ea typeface="Calibri"/>
                <a:cs typeface="Calibri"/>
                <a:sym typeface="Calibri"/>
              </a:rPr>
              <a:t>These pins are used for supplying  input voltages to internal core  and input output ports.</a:t>
            </a:r>
            <a:endParaRPr sz="3750">
              <a:solidFill>
                <a:srgbClr val="0C0C0C"/>
              </a:solidFill>
              <a:highlight>
                <a:srgbClr val="FFFFFF"/>
              </a:highlight>
              <a:latin typeface="Calibri"/>
              <a:ea typeface="Calibri"/>
              <a:cs typeface="Calibri"/>
              <a:sym typeface="Calibri"/>
            </a:endParaRPr>
          </a:p>
          <a:p>
            <a:pPr marL="0" lvl="0" indent="0" algn="l" rtl="0">
              <a:lnSpc>
                <a:spcPct val="115000"/>
              </a:lnSpc>
              <a:spcBef>
                <a:spcPts val="1900"/>
              </a:spcBef>
              <a:spcAft>
                <a:spcPts val="1200"/>
              </a:spcAft>
              <a:buNone/>
            </a:pP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5"/>
          <p:cNvSpPr txBox="1">
            <a:spLocks noGrp="1"/>
          </p:cNvSpPr>
          <p:nvPr>
            <p:ph type="body" idx="1"/>
          </p:nvPr>
        </p:nvSpPr>
        <p:spPr>
          <a:xfrm>
            <a:off x="76000" y="50675"/>
            <a:ext cx="9068100" cy="4826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35"/>
              <a:buNone/>
            </a:pPr>
            <a:r>
              <a:rPr lang="en" sz="2029" b="1">
                <a:solidFill>
                  <a:srgbClr val="0C0C0C"/>
                </a:solidFill>
                <a:highlight>
                  <a:srgbClr val="FFFFFF"/>
                </a:highlight>
                <a:latin typeface="Calibri"/>
                <a:ea typeface="Calibri"/>
                <a:cs typeface="Calibri"/>
                <a:sym typeface="Calibri"/>
              </a:rPr>
              <a:t>Pin(31,32,33): </a:t>
            </a:r>
            <a:endParaRPr sz="2029" b="1">
              <a:solidFill>
                <a:srgbClr val="0C0C0C"/>
              </a:solidFill>
              <a:highlight>
                <a:srgbClr val="FFFFFF"/>
              </a:highlight>
              <a:latin typeface="Calibri"/>
              <a:ea typeface="Calibri"/>
              <a:cs typeface="Calibri"/>
              <a:sym typeface="Calibri"/>
            </a:endParaRPr>
          </a:p>
          <a:p>
            <a:pPr marL="457200" lvl="0" indent="-344805" algn="l" rtl="0">
              <a:lnSpc>
                <a:spcPct val="100000"/>
              </a:lnSpc>
              <a:spcBef>
                <a:spcPts val="120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These pins are used as GPIO pins. Pin 31 is used as SSEL0,PWM2 and as external interrupt for input 2.Pin 32 is used as a trace CLK for standard input output port with inner pull up. </a:t>
            </a:r>
            <a:endParaRPr sz="1829">
              <a:solidFill>
                <a:srgbClr val="0C0C0C"/>
              </a:solidFill>
              <a:highlight>
                <a:srgbClr val="FFFFFF"/>
              </a:highlight>
              <a:latin typeface="Calibri"/>
              <a:ea typeface="Calibri"/>
              <a:cs typeface="Calibri"/>
              <a:sym typeface="Calibri"/>
            </a:endParaRPr>
          </a:p>
          <a:p>
            <a:pPr marL="457200" lvl="0" indent="-344805" algn="l" rtl="0">
              <a:lnSpc>
                <a:spcPct val="100000"/>
              </a:lnSpc>
              <a:spcBef>
                <a:spcPts val="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Similarly, pin 33 is used as transmitter TXD1 for UART1 and as a pulse width modulator PWM4</a:t>
            </a:r>
            <a:endParaRPr sz="1829">
              <a:solidFill>
                <a:srgbClr val="0C0C0C"/>
              </a:solidFill>
              <a:highlight>
                <a:srgbClr val="FFFFFF"/>
              </a:highlight>
              <a:latin typeface="Calibri"/>
              <a:ea typeface="Calibri"/>
              <a:cs typeface="Calibri"/>
              <a:sym typeface="Calibri"/>
            </a:endParaRPr>
          </a:p>
          <a:p>
            <a:pPr marL="0" lvl="0" indent="0" algn="just" rtl="0">
              <a:lnSpc>
                <a:spcPct val="100000"/>
              </a:lnSpc>
              <a:spcBef>
                <a:spcPts val="1200"/>
              </a:spcBef>
              <a:spcAft>
                <a:spcPts val="0"/>
              </a:spcAft>
              <a:buSzPts val="935"/>
              <a:buNone/>
            </a:pPr>
            <a:r>
              <a:rPr lang="en" sz="2029" b="1">
                <a:solidFill>
                  <a:srgbClr val="0C0C0C"/>
                </a:solidFill>
                <a:highlight>
                  <a:srgbClr val="FFFFFF"/>
                </a:highlight>
                <a:latin typeface="Calibri"/>
                <a:ea typeface="Calibri"/>
                <a:cs typeface="Calibri"/>
                <a:sym typeface="Calibri"/>
              </a:rPr>
              <a:t>Pin(34,35,36,37): </a:t>
            </a:r>
            <a:r>
              <a:rPr lang="en" sz="2029">
                <a:solidFill>
                  <a:srgbClr val="0C0C0C"/>
                </a:solidFill>
                <a:highlight>
                  <a:srgbClr val="FFFFFF"/>
                </a:highlight>
                <a:latin typeface="Calibri"/>
                <a:ea typeface="Calibri"/>
                <a:cs typeface="Calibri"/>
                <a:sym typeface="Calibri"/>
              </a:rPr>
              <a:t> </a:t>
            </a:r>
            <a:endParaRPr sz="2029">
              <a:solidFill>
                <a:srgbClr val="0C0C0C"/>
              </a:solidFill>
              <a:highlight>
                <a:srgbClr val="FFFFFF"/>
              </a:highlight>
              <a:latin typeface="Calibri"/>
              <a:ea typeface="Calibri"/>
              <a:cs typeface="Calibri"/>
              <a:sym typeface="Calibri"/>
            </a:endParaRPr>
          </a:p>
          <a:p>
            <a:pPr marL="457200" lvl="0" indent="-344805" algn="just" rtl="0">
              <a:lnSpc>
                <a:spcPct val="100000"/>
              </a:lnSpc>
              <a:spcBef>
                <a:spcPts val="190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Pin 34,35,36 and 37 are GPIO pins. Pin 34 could be used as input receiver such as RDX1 for UART1, as output pulse modulator such as PWM6 for output 6.,as an external interrupt pin for input 3.</a:t>
            </a:r>
            <a:endParaRPr sz="1829">
              <a:solidFill>
                <a:srgbClr val="0C0C0C"/>
              </a:solidFill>
              <a:highlight>
                <a:srgbClr val="FFFFFF"/>
              </a:highlight>
              <a:latin typeface="Calibri"/>
              <a:ea typeface="Calibri"/>
              <a:cs typeface="Calibri"/>
              <a:sym typeface="Calibri"/>
            </a:endParaRPr>
          </a:p>
          <a:p>
            <a:pPr marL="457200" lvl="0" indent="-344805" algn="just" rtl="0">
              <a:lnSpc>
                <a:spcPct val="100000"/>
              </a:lnSpc>
              <a:spcBef>
                <a:spcPts val="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Pin 35 could be used as a request pin for sending request to UART1 , as a capture input pin for timer 1 channel 1,as an anlage to digital converter ADC-1 for input 1.</a:t>
            </a:r>
            <a:endParaRPr sz="1829">
              <a:solidFill>
                <a:srgbClr val="0C0C0C"/>
              </a:solidFill>
              <a:highlight>
                <a:srgbClr val="FFFFFF"/>
              </a:highlight>
              <a:latin typeface="Calibri"/>
              <a:ea typeface="Calibri"/>
              <a:cs typeface="Calibri"/>
              <a:sym typeface="Calibri"/>
            </a:endParaRPr>
          </a:p>
          <a:p>
            <a:pPr marL="457200" lvl="0" indent="-344805" algn="just" rtl="0">
              <a:lnSpc>
                <a:spcPct val="100000"/>
              </a:lnSpc>
              <a:spcBef>
                <a:spcPts val="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Pin 36 could be used as a 2-bit pipe line status pin for standard input output port. </a:t>
            </a:r>
            <a:endParaRPr sz="1829">
              <a:solidFill>
                <a:srgbClr val="0C0C0C"/>
              </a:solidFill>
              <a:highlight>
                <a:srgbClr val="FFFFFF"/>
              </a:highlight>
              <a:latin typeface="Calibri"/>
              <a:ea typeface="Calibri"/>
              <a:cs typeface="Calibri"/>
              <a:sym typeface="Calibri"/>
            </a:endParaRPr>
          </a:p>
          <a:p>
            <a:pPr marL="457200" lvl="0" indent="-344805" algn="just" rtl="0">
              <a:lnSpc>
                <a:spcPct val="100000"/>
              </a:lnSpc>
              <a:spcBef>
                <a:spcPts val="0"/>
              </a:spcBef>
              <a:spcAft>
                <a:spcPts val="0"/>
              </a:spcAft>
              <a:buClr>
                <a:srgbClr val="0C0C0C"/>
              </a:buClr>
              <a:buSzPts val="1830"/>
              <a:buFont typeface="Calibri"/>
              <a:buChar char="●"/>
            </a:pPr>
            <a:r>
              <a:rPr lang="en" sz="1829">
                <a:solidFill>
                  <a:srgbClr val="0C0C0C"/>
                </a:solidFill>
                <a:highlight>
                  <a:srgbClr val="FFFFFF"/>
                </a:highlight>
                <a:latin typeface="Calibri"/>
                <a:ea typeface="Calibri"/>
                <a:cs typeface="Calibri"/>
                <a:sym typeface="Calibri"/>
              </a:rPr>
              <a:t>Pin 37 could be used as a clear input pin for UART1,as a capture pin for timer 1 channel  and as a clear output input pin for 12C bus observer.</a:t>
            </a:r>
            <a:endParaRPr sz="1829">
              <a:solidFill>
                <a:srgbClr val="0C0C0C"/>
              </a:solidFill>
              <a:highlight>
                <a:srgbClr val="FFFFFF"/>
              </a:highlight>
              <a:latin typeface="Calibri"/>
              <a:ea typeface="Calibri"/>
              <a:cs typeface="Calibri"/>
              <a:sym typeface="Calibri"/>
            </a:endParaRPr>
          </a:p>
          <a:p>
            <a:pPr marL="0" lvl="0" indent="0" algn="l" rtl="0">
              <a:lnSpc>
                <a:spcPct val="100000"/>
              </a:lnSpc>
              <a:spcBef>
                <a:spcPts val="1900"/>
              </a:spcBef>
              <a:spcAft>
                <a:spcPts val="0"/>
              </a:spcAft>
              <a:buSzPts val="935"/>
              <a:buNone/>
            </a:pPr>
            <a:endParaRPr sz="1829">
              <a:solidFill>
                <a:srgbClr val="000000"/>
              </a:solidFill>
              <a:latin typeface="Calibri"/>
              <a:ea typeface="Calibri"/>
              <a:cs typeface="Calibri"/>
              <a:sym typeface="Calibri"/>
            </a:endParaRPr>
          </a:p>
          <a:p>
            <a:pPr marL="0" lvl="0" indent="0" algn="l" rtl="0">
              <a:lnSpc>
                <a:spcPct val="100000"/>
              </a:lnSpc>
              <a:spcBef>
                <a:spcPts val="0"/>
              </a:spcBef>
              <a:spcAft>
                <a:spcPts val="1200"/>
              </a:spcAft>
              <a:buSzPts val="935"/>
              <a:buNone/>
            </a:pPr>
            <a:endParaRPr sz="1829">
              <a:solidFill>
                <a:srgbClr val="3A3A3A"/>
              </a:solidFill>
              <a:highlight>
                <a:srgbClr val="FFFFFF"/>
              </a:highlight>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6"/>
          <p:cNvSpPr txBox="1">
            <a:spLocks noGrp="1"/>
          </p:cNvSpPr>
          <p:nvPr>
            <p:ph type="body" idx="1"/>
          </p:nvPr>
        </p:nvSpPr>
        <p:spPr>
          <a:xfrm>
            <a:off x="152025" y="430725"/>
            <a:ext cx="8991900" cy="44466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n" sz="2000" b="1">
                <a:solidFill>
                  <a:srgbClr val="0C0C0C"/>
                </a:solidFill>
                <a:highlight>
                  <a:srgbClr val="FFFFFF"/>
                </a:highlight>
                <a:latin typeface="Calibri"/>
                <a:ea typeface="Calibri"/>
                <a:cs typeface="Calibri"/>
                <a:sym typeface="Calibri"/>
              </a:rPr>
              <a:t>Pin(38,39,40,41): </a:t>
            </a:r>
            <a:endParaRPr sz="2000" b="1">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19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38,39,40 and 41 could be used as GPIO pin. </a:t>
            </a:r>
            <a:endParaRPr>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38 could be used as an output data terminal  ready pin for UART1,as match output pin for timer 1 channel 0 and as an analog to digital converter ADC-1 for input1.</a:t>
            </a:r>
            <a:endParaRPr>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39 could be used as an input data terminal ready pin for UART1, as an output match pin for terminal 1 channel 1 and as a converter ADC-1 for input 4.</a:t>
            </a:r>
            <a:endParaRPr>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40 could be used a bit-1 pipe line status pin for standard input output port. </a:t>
            </a:r>
            <a:endParaRPr>
              <a:solidFill>
                <a:srgbClr val="0C0C0C"/>
              </a:solidFill>
              <a:highlight>
                <a:srgbClr val="FFFFFF"/>
              </a:highlight>
              <a:latin typeface="Calibri"/>
              <a:ea typeface="Calibri"/>
              <a:cs typeface="Calibri"/>
              <a:sym typeface="Calibri"/>
            </a:endParaRPr>
          </a:p>
          <a:p>
            <a:pPr marL="457200" lvl="0" indent="-342900" algn="just"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41 could be used as input data carrier detect pin for UART1,as an  external interrupt pin for input 1 and as an input output open drain pin for 12C bus observer.</a:t>
            </a:r>
            <a:endParaRPr>
              <a:solidFill>
                <a:srgbClr val="0C0C0C"/>
              </a:solidFill>
              <a:highlight>
                <a:srgbClr val="FFFFFF"/>
              </a:highlight>
              <a:latin typeface="Calibri"/>
              <a:ea typeface="Calibri"/>
              <a:cs typeface="Calibri"/>
              <a:sym typeface="Calibri"/>
            </a:endParaRPr>
          </a:p>
          <a:p>
            <a:pPr marL="0" lvl="0" indent="0" algn="l" rtl="0">
              <a:lnSpc>
                <a:spcPct val="115000"/>
              </a:lnSpc>
              <a:spcBef>
                <a:spcPts val="1900"/>
              </a:spcBef>
              <a:spcAft>
                <a:spcPts val="0"/>
              </a:spcAft>
              <a:buNone/>
            </a:pPr>
            <a:endParaRPr>
              <a:solidFill>
                <a:srgbClr val="000000"/>
              </a:solidFill>
              <a:latin typeface="Calibri"/>
              <a:ea typeface="Calibri"/>
              <a:cs typeface="Calibri"/>
              <a:sym typeface="Calibri"/>
            </a:endParaRPr>
          </a:p>
          <a:p>
            <a:pPr marL="0" lvl="0" indent="0" algn="l" rtl="0">
              <a:lnSpc>
                <a:spcPct val="115000"/>
              </a:lnSpc>
              <a:spcBef>
                <a:spcPts val="0"/>
              </a:spcBef>
              <a:spcAft>
                <a:spcPts val="1200"/>
              </a:spcAft>
              <a:buNone/>
            </a:pPr>
            <a:endParaRPr>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7"/>
          <p:cNvSpPr txBox="1">
            <a:spLocks noGrp="1"/>
          </p:cNvSpPr>
          <p:nvPr>
            <p:ph type="body" idx="1"/>
          </p:nvPr>
        </p:nvSpPr>
        <p:spPr>
          <a:xfrm>
            <a:off x="101350" y="456075"/>
            <a:ext cx="8918700" cy="383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C0C0C"/>
                </a:solidFill>
                <a:highlight>
                  <a:srgbClr val="FFFFFF"/>
                </a:highlight>
                <a:latin typeface="Calibri"/>
                <a:ea typeface="Calibri"/>
                <a:cs typeface="Calibri"/>
                <a:sym typeface="Calibri"/>
              </a:rPr>
              <a:t>Pin(44,45,46,47): </a:t>
            </a:r>
            <a:endParaRPr sz="2000" b="1">
              <a:solidFill>
                <a:srgbClr val="0C0C0C"/>
              </a:solidFill>
              <a:highlight>
                <a:srgbClr val="FFFFFF"/>
              </a:highlight>
              <a:latin typeface="Calibri"/>
              <a:ea typeface="Calibri"/>
              <a:cs typeface="Calibri"/>
              <a:sym typeface="Calibri"/>
            </a:endParaRPr>
          </a:p>
          <a:p>
            <a:pPr marL="457200" lvl="0" indent="-342900" algn="l" rtl="0">
              <a:spcBef>
                <a:spcPts val="12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These pins are also used as GPIO pin. </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44 could be used as a bit-0 pipe line pin for standard input output port. </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45 could be used as an input  ring pointer pin for UART1, as an external interrupt pin for input 2 and as a pulse width modulator generator ADC-1.5 for input 5.</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Pin 46 could be used as external interrupt pin for input 0, as a match output pin for timer 0 channel 2 and as a capture input pin for timer 0 channel 2.</a:t>
            </a:r>
            <a:endParaRPr>
              <a:solidFill>
                <a:srgbClr val="0C0C0C"/>
              </a:solidFill>
              <a:highlight>
                <a:srgbClr val="FFFFFF"/>
              </a:highlight>
              <a:latin typeface="Calibri"/>
              <a:ea typeface="Calibri"/>
              <a:cs typeface="Calibri"/>
              <a:sym typeface="Calibri"/>
            </a:endParaRPr>
          </a:p>
          <a:p>
            <a:pPr marL="457200" lvl="0" indent="-342900" algn="l" rtl="0">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 Pin 47 could be used as capture input pin for timer 1 channel 2,as a serial CLK pin for sending output from master but to slave bus.</a:t>
            </a:r>
            <a:endParaRPr>
              <a:solidFill>
                <a:srgbClr val="0C0C0C"/>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8"/>
          <p:cNvSpPr txBox="1">
            <a:spLocks noGrp="1"/>
          </p:cNvSpPr>
          <p:nvPr>
            <p:ph type="title"/>
          </p:nvPr>
        </p:nvSpPr>
        <p:spPr>
          <a:xfrm>
            <a:off x="183150" y="33022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Applications of LPC2148</a:t>
            </a:r>
            <a:endParaRPr b="1">
              <a:latin typeface="Calibri"/>
              <a:ea typeface="Calibri"/>
              <a:cs typeface="Calibri"/>
              <a:sym typeface="Calibri"/>
            </a:endParaRPr>
          </a:p>
        </p:txBody>
      </p:sp>
      <p:sp>
        <p:nvSpPr>
          <p:cNvPr id="523" name="Google Shape;523;p88"/>
          <p:cNvSpPr txBox="1">
            <a:spLocks noGrp="1"/>
          </p:cNvSpPr>
          <p:nvPr>
            <p:ph type="body" idx="1"/>
          </p:nvPr>
        </p:nvSpPr>
        <p:spPr>
          <a:xfrm>
            <a:off x="311700" y="1122100"/>
            <a:ext cx="8520600" cy="33390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Industrial control</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Medical systems</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Access control</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Point-of-sale</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Communication gateway</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Embedded soft modem</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General purpose applications</a:t>
            </a:r>
            <a:endParaRPr>
              <a:solidFill>
                <a:srgbClr val="0C0C0C"/>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9"/>
          <p:cNvSpPr txBox="1">
            <a:spLocks noGrp="1"/>
          </p:cNvSpPr>
          <p:nvPr>
            <p:ph type="title"/>
          </p:nvPr>
        </p:nvSpPr>
        <p:spPr>
          <a:xfrm>
            <a:off x="0" y="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b="1">
                <a:latin typeface="Calibri"/>
                <a:ea typeface="Calibri"/>
                <a:cs typeface="Calibri"/>
                <a:sym typeface="Calibri"/>
              </a:rPr>
              <a:t>Kernel</a:t>
            </a:r>
            <a:endParaRPr sz="3100" b="1">
              <a:latin typeface="Calibri"/>
              <a:ea typeface="Calibri"/>
              <a:cs typeface="Calibri"/>
              <a:sym typeface="Calibri"/>
            </a:endParaRPr>
          </a:p>
        </p:txBody>
      </p:sp>
      <p:sp>
        <p:nvSpPr>
          <p:cNvPr id="529" name="Google Shape;529;p89"/>
          <p:cNvSpPr txBox="1">
            <a:spLocks noGrp="1"/>
          </p:cNvSpPr>
          <p:nvPr>
            <p:ph type="body" idx="1"/>
          </p:nvPr>
        </p:nvSpPr>
        <p:spPr>
          <a:xfrm>
            <a:off x="249900" y="607800"/>
            <a:ext cx="8520600" cy="46092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0C0C0C"/>
              </a:buClr>
              <a:buSzPts val="1600"/>
              <a:buFont typeface="Arial"/>
              <a:buChar char="❖"/>
            </a:pPr>
            <a:r>
              <a:rPr lang="en" sz="1600">
                <a:solidFill>
                  <a:srgbClr val="0C0C0C"/>
                </a:solidFill>
                <a:highlight>
                  <a:srgbClr val="FFFFFF"/>
                </a:highlight>
                <a:latin typeface="Calibri"/>
                <a:ea typeface="Calibri"/>
                <a:cs typeface="Calibri"/>
                <a:sym typeface="Calibri"/>
              </a:rPr>
              <a:t>Kernel is </a:t>
            </a:r>
            <a:r>
              <a:rPr lang="en" sz="1600" b="1">
                <a:solidFill>
                  <a:srgbClr val="0C0C0C"/>
                </a:solidFill>
                <a:highlight>
                  <a:srgbClr val="FFFFFF"/>
                </a:highlight>
                <a:latin typeface="Calibri"/>
                <a:ea typeface="Calibri"/>
                <a:cs typeface="Calibri"/>
                <a:sym typeface="Calibri"/>
              </a:rPr>
              <a:t>the core that provides basic services for all other parts of the OS</a:t>
            </a:r>
            <a:r>
              <a:rPr lang="en" sz="1600">
                <a:solidFill>
                  <a:srgbClr val="0C0C0C"/>
                </a:solidFill>
                <a:highlight>
                  <a:srgbClr val="FFFFFF"/>
                </a:highlight>
                <a:latin typeface="Calibri"/>
                <a:ea typeface="Calibri"/>
                <a:cs typeface="Calibri"/>
                <a:sym typeface="Calibri"/>
              </a:rPr>
              <a:t>. </a:t>
            </a:r>
            <a:endParaRPr sz="1600">
              <a:solidFill>
                <a:srgbClr val="0C0C0C"/>
              </a:solidFill>
              <a:highlight>
                <a:srgbClr val="FFFFFF"/>
              </a:highlight>
              <a:latin typeface="Calibri"/>
              <a:ea typeface="Calibri"/>
              <a:cs typeface="Calibri"/>
              <a:sym typeface="Calibri"/>
            </a:endParaRPr>
          </a:p>
          <a:p>
            <a:pPr marL="457200" lvl="0" indent="-330200" algn="l" rtl="0">
              <a:lnSpc>
                <a:spcPct val="150000"/>
              </a:lnSpc>
              <a:spcBef>
                <a:spcPts val="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It is the main layer between the OS and underlying computer hardware, and it helps with tasks such as process and memory management, file systems, device control and networking.</a:t>
            </a:r>
            <a:endParaRPr sz="1600">
              <a:solidFill>
                <a:srgbClr val="0C0C0C"/>
              </a:solidFill>
              <a:highlight>
                <a:srgbClr val="FFFFFF"/>
              </a:highlight>
              <a:latin typeface="Calibri"/>
              <a:ea typeface="Calibri"/>
              <a:cs typeface="Calibri"/>
              <a:sym typeface="Calibri"/>
            </a:endParaRPr>
          </a:p>
          <a:p>
            <a:pPr marL="457200" lvl="0" indent="-330200" algn="l" rtl="0">
              <a:lnSpc>
                <a:spcPct val="150000"/>
              </a:lnSpc>
              <a:spcBef>
                <a:spcPts val="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If the kernel is damaged or cannot load successfully, the computer will be unable to start completely.</a:t>
            </a:r>
            <a:endParaRPr sz="1600">
              <a:solidFill>
                <a:srgbClr val="0C0C0C"/>
              </a:solidFill>
              <a:highlight>
                <a:srgbClr val="FFFFFF"/>
              </a:highlight>
              <a:latin typeface="Calibri"/>
              <a:ea typeface="Calibri"/>
              <a:cs typeface="Calibri"/>
              <a:sym typeface="Calibri"/>
            </a:endParaRPr>
          </a:p>
          <a:p>
            <a:pPr marL="0" lvl="0" indent="0" algn="l" rtl="0">
              <a:lnSpc>
                <a:spcPct val="121000"/>
              </a:lnSpc>
              <a:spcBef>
                <a:spcPts val="1200"/>
              </a:spcBef>
              <a:spcAft>
                <a:spcPts val="0"/>
              </a:spcAft>
              <a:buNone/>
            </a:pPr>
            <a:r>
              <a:rPr lang="en" sz="1600" b="1">
                <a:solidFill>
                  <a:srgbClr val="0C0C0C"/>
                </a:solidFill>
                <a:highlight>
                  <a:srgbClr val="FFFFFF"/>
                </a:highlight>
                <a:latin typeface="Calibri"/>
                <a:ea typeface="Calibri"/>
                <a:cs typeface="Calibri"/>
                <a:sym typeface="Calibri"/>
              </a:rPr>
              <a:t>What is the purpose of the kernel?</a:t>
            </a:r>
            <a:endParaRPr sz="1600" b="1">
              <a:solidFill>
                <a:srgbClr val="0C0C0C"/>
              </a:solidFill>
              <a:highlight>
                <a:srgbClr val="FFFFFF"/>
              </a:highlight>
              <a:latin typeface="Calibri"/>
              <a:ea typeface="Calibri"/>
              <a:cs typeface="Calibri"/>
              <a:sym typeface="Calibri"/>
            </a:endParaRPr>
          </a:p>
          <a:p>
            <a:pPr marL="0" lvl="0" indent="0" algn="l" rtl="0">
              <a:lnSpc>
                <a:spcPct val="167000"/>
              </a:lnSpc>
              <a:spcBef>
                <a:spcPts val="400"/>
              </a:spcBef>
              <a:spcAft>
                <a:spcPts val="0"/>
              </a:spcAft>
              <a:buNone/>
            </a:pPr>
            <a:r>
              <a:rPr lang="en" sz="1600">
                <a:solidFill>
                  <a:srgbClr val="0C0C0C"/>
                </a:solidFill>
                <a:highlight>
                  <a:srgbClr val="FFFFFF"/>
                </a:highlight>
                <a:latin typeface="Calibri"/>
                <a:ea typeface="Calibri"/>
                <a:cs typeface="Calibri"/>
                <a:sym typeface="Calibri"/>
              </a:rPr>
              <a:t>In broad terms, an OS kernel performs three primary jobs.</a:t>
            </a:r>
            <a:endParaRPr sz="1600">
              <a:solidFill>
                <a:srgbClr val="0C0C0C"/>
              </a:solidFill>
              <a:highlight>
                <a:srgbClr val="FFFFFF"/>
              </a:highlight>
              <a:latin typeface="Calibri"/>
              <a:ea typeface="Calibri"/>
              <a:cs typeface="Calibri"/>
              <a:sym typeface="Calibri"/>
            </a:endParaRPr>
          </a:p>
          <a:p>
            <a:pPr marL="698500" lvl="0" indent="-330200" algn="l" rtl="0">
              <a:lnSpc>
                <a:spcPct val="167000"/>
              </a:lnSpc>
              <a:spcBef>
                <a:spcPts val="2000"/>
              </a:spcBef>
              <a:spcAft>
                <a:spcPts val="0"/>
              </a:spcAft>
              <a:buClr>
                <a:srgbClr val="0C0C0C"/>
              </a:buClr>
              <a:buSzPts val="1600"/>
              <a:buFont typeface="Calibri"/>
              <a:buAutoNum type="arabicPeriod"/>
            </a:pPr>
            <a:r>
              <a:rPr lang="en" sz="1600">
                <a:solidFill>
                  <a:srgbClr val="0C0C0C"/>
                </a:solidFill>
                <a:highlight>
                  <a:srgbClr val="FFFFFF"/>
                </a:highlight>
                <a:latin typeface="Calibri"/>
                <a:ea typeface="Calibri"/>
                <a:cs typeface="Calibri"/>
                <a:sym typeface="Calibri"/>
              </a:rPr>
              <a:t>It provides the interfaces needed for users and </a:t>
            </a:r>
            <a:r>
              <a:rPr lang="en" sz="1600">
                <a:solidFill>
                  <a:srgbClr val="0C0C0C"/>
                </a:solidFill>
                <a:highlight>
                  <a:srgbClr val="FFFFFF"/>
                </a:highlight>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applications</a:t>
            </a:r>
            <a:r>
              <a:rPr lang="en" sz="1600">
                <a:solidFill>
                  <a:srgbClr val="0C0C0C"/>
                </a:solidFill>
                <a:highlight>
                  <a:srgbClr val="FFFFFF"/>
                </a:highlight>
                <a:latin typeface="Calibri"/>
                <a:ea typeface="Calibri"/>
                <a:cs typeface="Calibri"/>
                <a:sym typeface="Calibri"/>
              </a:rPr>
              <a:t> to interact with the computer.</a:t>
            </a:r>
            <a:endParaRPr sz="1600">
              <a:solidFill>
                <a:srgbClr val="0C0C0C"/>
              </a:solidFill>
              <a:highlight>
                <a:srgbClr val="FFFFFF"/>
              </a:highlight>
              <a:latin typeface="Calibri"/>
              <a:ea typeface="Calibri"/>
              <a:cs typeface="Calibri"/>
              <a:sym typeface="Calibri"/>
            </a:endParaRPr>
          </a:p>
          <a:p>
            <a:pPr marL="698500" lvl="0" indent="-330200" algn="l" rtl="0">
              <a:lnSpc>
                <a:spcPct val="167000"/>
              </a:lnSpc>
              <a:spcBef>
                <a:spcPts val="0"/>
              </a:spcBef>
              <a:spcAft>
                <a:spcPts val="0"/>
              </a:spcAft>
              <a:buClr>
                <a:srgbClr val="0C0C0C"/>
              </a:buClr>
              <a:buSzPts val="1600"/>
              <a:buFont typeface="Calibri"/>
              <a:buAutoNum type="arabicPeriod"/>
            </a:pPr>
            <a:r>
              <a:rPr lang="en" sz="1600">
                <a:solidFill>
                  <a:srgbClr val="0C0C0C"/>
                </a:solidFill>
                <a:highlight>
                  <a:srgbClr val="FFFFFF"/>
                </a:highlight>
                <a:latin typeface="Calibri"/>
                <a:ea typeface="Calibri"/>
                <a:cs typeface="Calibri"/>
                <a:sym typeface="Calibri"/>
              </a:rPr>
              <a:t>It launches and manages applications.</a:t>
            </a:r>
            <a:endParaRPr sz="1600">
              <a:solidFill>
                <a:srgbClr val="0C0C0C"/>
              </a:solidFill>
              <a:highlight>
                <a:srgbClr val="FFFFFF"/>
              </a:highlight>
              <a:latin typeface="Calibri"/>
              <a:ea typeface="Calibri"/>
              <a:cs typeface="Calibri"/>
              <a:sym typeface="Calibri"/>
            </a:endParaRPr>
          </a:p>
          <a:p>
            <a:pPr marL="698500" lvl="0" indent="-330200" algn="l" rtl="0">
              <a:lnSpc>
                <a:spcPct val="167000"/>
              </a:lnSpc>
              <a:spcBef>
                <a:spcPts val="0"/>
              </a:spcBef>
              <a:spcAft>
                <a:spcPts val="0"/>
              </a:spcAft>
              <a:buClr>
                <a:srgbClr val="0C0C0C"/>
              </a:buClr>
              <a:buSzPts val="1600"/>
              <a:buFont typeface="Calibri"/>
              <a:buAutoNum type="arabicPeriod"/>
            </a:pPr>
            <a:r>
              <a:rPr lang="en" sz="1600">
                <a:solidFill>
                  <a:srgbClr val="0C0C0C"/>
                </a:solidFill>
                <a:highlight>
                  <a:srgbClr val="FFFFFF"/>
                </a:highlight>
                <a:latin typeface="Calibri"/>
                <a:ea typeface="Calibri"/>
                <a:cs typeface="Calibri"/>
                <a:sym typeface="Calibri"/>
              </a:rPr>
              <a:t>It manages the underlying system hardware devices.</a:t>
            </a:r>
            <a:endParaRPr sz="1600">
              <a:solidFill>
                <a:srgbClr val="0C0C0C"/>
              </a:solidFill>
              <a:highlight>
                <a:srgbClr val="FFFFFF"/>
              </a:highlight>
              <a:latin typeface="Calibri"/>
              <a:ea typeface="Calibri"/>
              <a:cs typeface="Calibri"/>
              <a:sym typeface="Calibri"/>
            </a:endParaRPr>
          </a:p>
          <a:p>
            <a:pPr marL="0" lvl="0" indent="0" algn="l" rtl="0">
              <a:spcBef>
                <a:spcPts val="3800"/>
              </a:spcBef>
              <a:spcAft>
                <a:spcPts val="1200"/>
              </a:spcAft>
              <a:buNone/>
            </a:pPr>
            <a:endParaRPr sz="1000">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90"/>
          <p:cNvSpPr txBox="1">
            <a:spLocks noGrp="1"/>
          </p:cNvSpPr>
          <p:nvPr>
            <p:ph type="title"/>
          </p:nvPr>
        </p:nvSpPr>
        <p:spPr>
          <a:xfrm>
            <a:off x="311700" y="0"/>
            <a:ext cx="8520600" cy="607800"/>
          </a:xfrm>
          <a:prstGeom prst="rect">
            <a:avLst/>
          </a:prstGeom>
        </p:spPr>
        <p:txBody>
          <a:bodyPr spcFirstLastPara="1" wrap="square" lIns="91425" tIns="91425" rIns="91425" bIns="91425" anchor="t" anchorCtr="0">
            <a:normAutofit/>
          </a:bodyPr>
          <a:lstStyle/>
          <a:p>
            <a:pPr marL="0" lvl="0" indent="0" algn="ctr" rtl="0">
              <a:lnSpc>
                <a:spcPct val="121000"/>
              </a:lnSpc>
              <a:spcBef>
                <a:spcPts val="0"/>
              </a:spcBef>
              <a:spcAft>
                <a:spcPts val="0"/>
              </a:spcAft>
              <a:buNone/>
            </a:pPr>
            <a:r>
              <a:rPr lang="en" sz="2400" b="1">
                <a:highlight>
                  <a:srgbClr val="FFFFFF"/>
                </a:highlight>
                <a:latin typeface="Calibri"/>
                <a:ea typeface="Calibri"/>
                <a:cs typeface="Calibri"/>
                <a:sym typeface="Calibri"/>
              </a:rPr>
              <a:t>Kernel mode vs. user mode</a:t>
            </a:r>
            <a:endParaRPr sz="2400" b="1">
              <a:latin typeface="Calibri"/>
              <a:ea typeface="Calibri"/>
              <a:cs typeface="Calibri"/>
              <a:sym typeface="Calibri"/>
            </a:endParaRPr>
          </a:p>
        </p:txBody>
      </p:sp>
      <p:sp>
        <p:nvSpPr>
          <p:cNvPr id="535" name="Google Shape;535;p90"/>
          <p:cNvSpPr txBox="1">
            <a:spLocks noGrp="1"/>
          </p:cNvSpPr>
          <p:nvPr>
            <p:ph type="body" idx="1"/>
          </p:nvPr>
        </p:nvSpPr>
        <p:spPr>
          <a:xfrm>
            <a:off x="159675" y="272400"/>
            <a:ext cx="8520600" cy="45987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900" b="1">
                <a:solidFill>
                  <a:srgbClr val="0C0C0C"/>
                </a:solidFill>
                <a:highlight>
                  <a:srgbClr val="FFFFFF"/>
                </a:highlight>
                <a:latin typeface="Calibri"/>
                <a:ea typeface="Calibri"/>
                <a:cs typeface="Calibri"/>
                <a:sym typeface="Calibri"/>
              </a:rPr>
              <a:t>Kernel mode</a:t>
            </a:r>
            <a:endParaRPr sz="1900" b="1">
              <a:solidFill>
                <a:srgbClr val="0C0C0C"/>
              </a:solidFill>
              <a:highlight>
                <a:srgbClr val="FFFFFF"/>
              </a:highlight>
              <a:latin typeface="Calibri"/>
              <a:ea typeface="Calibri"/>
              <a:cs typeface="Calibri"/>
              <a:sym typeface="Calibri"/>
            </a:endParaRPr>
          </a:p>
          <a:p>
            <a:pPr marL="457200" lvl="0" indent="-330200" algn="l" rtl="0">
              <a:lnSpc>
                <a:spcPct val="115000"/>
              </a:lnSpc>
              <a:spcBef>
                <a:spcPts val="200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Kernel mode refers to the processor mode that enables software to have full and unrestricted access to the system and its resources. </a:t>
            </a:r>
            <a:endParaRPr sz="1600">
              <a:solidFill>
                <a:srgbClr val="0C0C0C"/>
              </a:solidFill>
              <a:highlight>
                <a:srgbClr val="FFFFFF"/>
              </a:highlight>
              <a:latin typeface="Calibri"/>
              <a:ea typeface="Calibri"/>
              <a:cs typeface="Calibri"/>
              <a:sym typeface="Calibri"/>
            </a:endParaRPr>
          </a:p>
          <a:p>
            <a:pPr marL="457200" lvl="0" indent="-330200" algn="l" rtl="0">
              <a:lnSpc>
                <a:spcPct val="115000"/>
              </a:lnSpc>
              <a:spcBef>
                <a:spcPts val="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The OS kernel and kernel drivers, such as the file system driver, are loaded into protected memory space and operate in this highly privileged kernel mode.</a:t>
            </a:r>
            <a:endParaRPr sz="1600">
              <a:solidFill>
                <a:srgbClr val="0C0C0C"/>
              </a:solidFill>
              <a:highlight>
                <a:srgbClr val="FFFFFF"/>
              </a:highlight>
              <a:latin typeface="Calibri"/>
              <a:ea typeface="Calibri"/>
              <a:cs typeface="Calibri"/>
              <a:sym typeface="Calibri"/>
            </a:endParaRPr>
          </a:p>
          <a:p>
            <a:pPr marL="0" lvl="0" indent="0" algn="l" rtl="0">
              <a:lnSpc>
                <a:spcPct val="115000"/>
              </a:lnSpc>
              <a:spcBef>
                <a:spcPts val="2000"/>
              </a:spcBef>
              <a:spcAft>
                <a:spcPts val="0"/>
              </a:spcAft>
              <a:buNone/>
            </a:pPr>
            <a:r>
              <a:rPr lang="en" sz="1900" b="1">
                <a:solidFill>
                  <a:srgbClr val="0C0C0C"/>
                </a:solidFill>
                <a:highlight>
                  <a:srgbClr val="FFFFFF"/>
                </a:highlight>
                <a:latin typeface="Calibri"/>
                <a:ea typeface="Calibri"/>
                <a:cs typeface="Calibri"/>
                <a:sym typeface="Calibri"/>
              </a:rPr>
              <a:t>User mode</a:t>
            </a:r>
            <a:endParaRPr sz="1900" b="1">
              <a:solidFill>
                <a:srgbClr val="0C0C0C"/>
              </a:solidFill>
              <a:highlight>
                <a:srgbClr val="FFFFFF"/>
              </a:highlight>
              <a:latin typeface="Calibri"/>
              <a:ea typeface="Calibri"/>
              <a:cs typeface="Calibri"/>
              <a:sym typeface="Calibri"/>
            </a:endParaRPr>
          </a:p>
          <a:p>
            <a:pPr marL="457200" lvl="0" indent="-330200" algn="l" rtl="0">
              <a:lnSpc>
                <a:spcPct val="115000"/>
              </a:lnSpc>
              <a:spcBef>
                <a:spcPts val="200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User mode refers to the processor mode that enables user-based applications, such as a </a:t>
            </a:r>
            <a:r>
              <a:rPr lang="en" sz="1600" u="sng">
                <a:solidFill>
                  <a:srgbClr val="0C0C0C"/>
                </a:solidFill>
                <a:highlight>
                  <a:srgbClr val="FFFFFF"/>
                </a:highlight>
                <a:latin typeface="Calibri"/>
                <a:ea typeface="Calibri"/>
                <a:cs typeface="Calibri"/>
                <a:sym typeface="Calibri"/>
                <a:hlinkClick r:id="rId3">
                  <a:extLst>
                    <a:ext uri="{A12FA001-AC4F-418D-AE19-62706E023703}">
                      <ahyp:hlinkClr xmlns:ahyp="http://schemas.microsoft.com/office/drawing/2018/hyperlinkcolor" val="tx"/>
                    </a:ext>
                  </a:extLst>
                </a:hlinkClick>
              </a:rPr>
              <a:t>word processor</a:t>
            </a:r>
            <a:r>
              <a:rPr lang="en" sz="1600">
                <a:solidFill>
                  <a:srgbClr val="0C0C0C"/>
                </a:solidFill>
                <a:highlight>
                  <a:srgbClr val="FFFFFF"/>
                </a:highlight>
                <a:latin typeface="Calibri"/>
                <a:ea typeface="Calibri"/>
                <a:cs typeface="Calibri"/>
                <a:sym typeface="Calibri"/>
              </a:rPr>
              <a:t> or video game, to load and execute. </a:t>
            </a:r>
            <a:endParaRPr sz="1600">
              <a:solidFill>
                <a:srgbClr val="0C0C0C"/>
              </a:solidFill>
              <a:highlight>
                <a:srgbClr val="FFFFFF"/>
              </a:highlight>
              <a:latin typeface="Calibri"/>
              <a:ea typeface="Calibri"/>
              <a:cs typeface="Calibri"/>
              <a:sym typeface="Calibri"/>
            </a:endParaRPr>
          </a:p>
          <a:p>
            <a:pPr marL="457200" lvl="0" indent="-330200" algn="l" rtl="0">
              <a:lnSpc>
                <a:spcPct val="115000"/>
              </a:lnSpc>
              <a:spcBef>
                <a:spcPts val="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The kernel prepares the memory space and resources for that application's use and launches the application within that user memory space.</a:t>
            </a:r>
            <a:endParaRPr sz="1600">
              <a:solidFill>
                <a:srgbClr val="0C0C0C"/>
              </a:solidFill>
              <a:highlight>
                <a:srgbClr val="FFFFFF"/>
              </a:highlight>
              <a:latin typeface="Calibri"/>
              <a:ea typeface="Calibri"/>
              <a:cs typeface="Calibri"/>
              <a:sym typeface="Calibri"/>
            </a:endParaRPr>
          </a:p>
          <a:p>
            <a:pPr marL="457200" lvl="0" indent="-330200" algn="l" rtl="0">
              <a:lnSpc>
                <a:spcPct val="115000"/>
              </a:lnSpc>
              <a:spcBef>
                <a:spcPts val="0"/>
              </a:spcBef>
              <a:spcAft>
                <a:spcPts val="0"/>
              </a:spcAft>
              <a:buClr>
                <a:srgbClr val="0C0C0C"/>
              </a:buClr>
              <a:buSzPts val="1600"/>
              <a:buFont typeface="Calibri"/>
              <a:buChar char="●"/>
            </a:pPr>
            <a:r>
              <a:rPr lang="en" sz="1600">
                <a:solidFill>
                  <a:srgbClr val="0C0C0C"/>
                </a:solidFill>
                <a:highlight>
                  <a:srgbClr val="FFFFFF"/>
                </a:highlight>
                <a:latin typeface="Calibri"/>
                <a:ea typeface="Calibri"/>
                <a:cs typeface="Calibri"/>
                <a:sym typeface="Calibri"/>
              </a:rPr>
              <a:t>User mode applications are less privileged and cannot access system resources directly. Instead, an application running in user mode must make system calls to the kernel to access system resources.</a:t>
            </a:r>
            <a:endParaRPr sz="1600">
              <a:solidFill>
                <a:srgbClr val="0C0C0C"/>
              </a:solidFill>
              <a:highlight>
                <a:srgbClr val="FFFFFF"/>
              </a:highlight>
              <a:latin typeface="Calibri"/>
              <a:ea typeface="Calibri"/>
              <a:cs typeface="Calibri"/>
              <a:sym typeface="Calibri"/>
            </a:endParaRPr>
          </a:p>
          <a:p>
            <a:pPr marL="0" lvl="0" indent="0" algn="l" rtl="0">
              <a:lnSpc>
                <a:spcPct val="115000"/>
              </a:lnSpc>
              <a:spcBef>
                <a:spcPts val="2000"/>
              </a:spcBef>
              <a:spcAft>
                <a:spcPts val="0"/>
              </a:spcAft>
              <a:buNone/>
            </a:pPr>
            <a:endParaRPr sz="1600">
              <a:solidFill>
                <a:srgbClr val="0C0C0C"/>
              </a:solidFill>
              <a:highlight>
                <a:srgbClr val="FFFFFF"/>
              </a:highlight>
              <a:latin typeface="Arial"/>
              <a:ea typeface="Arial"/>
              <a:cs typeface="Arial"/>
              <a:sym typeface="Arial"/>
            </a:endParaRPr>
          </a:p>
          <a:p>
            <a:pPr marL="0" lvl="0" indent="0" algn="l" rtl="0">
              <a:lnSpc>
                <a:spcPct val="115000"/>
              </a:lnSpc>
              <a:spcBef>
                <a:spcPts val="2000"/>
              </a:spcBef>
              <a:spcAft>
                <a:spcPts val="0"/>
              </a:spcAft>
              <a:buNone/>
            </a:pPr>
            <a:endParaRPr sz="1600">
              <a:solidFill>
                <a:srgbClr val="666666"/>
              </a:solidFill>
              <a:highlight>
                <a:srgbClr val="FFFFFF"/>
              </a:highlight>
              <a:latin typeface="Arial"/>
              <a:ea typeface="Arial"/>
              <a:cs typeface="Arial"/>
              <a:sym typeface="Arial"/>
            </a:endParaRPr>
          </a:p>
          <a:p>
            <a:pPr marL="0" lvl="0" indent="0" algn="l" rtl="0">
              <a:lnSpc>
                <a:spcPct val="115000"/>
              </a:lnSpc>
              <a:spcBef>
                <a:spcPts val="2000"/>
              </a:spcBef>
              <a:spcAft>
                <a:spcPts val="1200"/>
              </a:spcAft>
              <a:buNone/>
            </a:pP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1"/>
          <p:cNvSpPr txBox="1">
            <a:spLocks noGrp="1"/>
          </p:cNvSpPr>
          <p:nvPr>
            <p:ph type="title"/>
          </p:nvPr>
        </p:nvSpPr>
        <p:spPr>
          <a:xfrm>
            <a:off x="261025" y="191125"/>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Calibri"/>
                <a:ea typeface="Calibri"/>
                <a:cs typeface="Calibri"/>
                <a:sym typeface="Calibri"/>
              </a:rPr>
              <a:t>Types Of Kernel</a:t>
            </a:r>
            <a:endParaRPr b="1">
              <a:latin typeface="Calibri"/>
              <a:ea typeface="Calibri"/>
              <a:cs typeface="Calibri"/>
              <a:sym typeface="Calibri"/>
            </a:endParaRPr>
          </a:p>
        </p:txBody>
      </p:sp>
      <p:sp>
        <p:nvSpPr>
          <p:cNvPr id="541" name="Google Shape;541;p91"/>
          <p:cNvSpPr txBox="1">
            <a:spLocks noGrp="1"/>
          </p:cNvSpPr>
          <p:nvPr>
            <p:ph type="body" idx="1"/>
          </p:nvPr>
        </p:nvSpPr>
        <p:spPr>
          <a:xfrm>
            <a:off x="311700" y="996925"/>
            <a:ext cx="8520600" cy="33390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a:solidFill>
                  <a:srgbClr val="0C0C0C"/>
                </a:solidFill>
                <a:highlight>
                  <a:srgbClr val="FFFFFF"/>
                </a:highlight>
                <a:latin typeface="Calibri"/>
                <a:ea typeface="Calibri"/>
                <a:cs typeface="Calibri"/>
                <a:sym typeface="Calibri"/>
              </a:rPr>
              <a:t>Kernels falls into three architectures: </a:t>
            </a:r>
            <a:r>
              <a:rPr lang="en" b="1">
                <a:solidFill>
                  <a:srgbClr val="0C0C0C"/>
                </a:solidFill>
                <a:highlight>
                  <a:srgbClr val="FFFFFF"/>
                </a:highlight>
                <a:latin typeface="Calibri"/>
                <a:ea typeface="Calibri"/>
                <a:cs typeface="Calibri"/>
                <a:sym typeface="Calibri"/>
              </a:rPr>
              <a:t>monolithic, microkernel and hybrid</a:t>
            </a:r>
            <a:r>
              <a:rPr lang="en">
                <a:solidFill>
                  <a:srgbClr val="0C0C0C"/>
                </a:solidFill>
                <a:highlight>
                  <a:srgbClr val="FFFFFF"/>
                </a:highlight>
                <a:latin typeface="Calibri"/>
                <a:ea typeface="Calibri"/>
                <a:cs typeface="Calibri"/>
                <a:sym typeface="Calibri"/>
              </a:rPr>
              <a:t>. The main difference between these types is the number of </a:t>
            </a:r>
            <a:r>
              <a:rPr lang="en">
                <a:solidFill>
                  <a:srgbClr val="0C0C0C"/>
                </a:solidFill>
                <a:highlight>
                  <a:srgbClr val="FFFFFF"/>
                </a:highlight>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address spaces</a:t>
            </a:r>
            <a:r>
              <a:rPr lang="en">
                <a:solidFill>
                  <a:srgbClr val="0C0C0C"/>
                </a:solidFill>
                <a:highlight>
                  <a:srgbClr val="FFFFFF"/>
                </a:highlight>
                <a:latin typeface="Calibri"/>
                <a:ea typeface="Calibri"/>
                <a:cs typeface="Calibri"/>
                <a:sym typeface="Calibri"/>
              </a:rPr>
              <a:t> they support.</a:t>
            </a:r>
            <a:endParaRPr>
              <a:solidFill>
                <a:srgbClr val="0C0C0C"/>
              </a:solidFill>
              <a:highlight>
                <a:srgbClr val="FFFFFF"/>
              </a:highlight>
              <a:latin typeface="Calibri"/>
              <a:ea typeface="Calibri"/>
              <a:cs typeface="Calibri"/>
              <a:sym typeface="Calibri"/>
            </a:endParaRPr>
          </a:p>
          <a:p>
            <a:pPr marL="698500" lvl="0" indent="-342900" algn="l" rtl="0">
              <a:lnSpc>
                <a:spcPct val="115000"/>
              </a:lnSpc>
              <a:spcBef>
                <a:spcPts val="200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A </a:t>
            </a:r>
            <a:r>
              <a:rPr lang="en" b="1">
                <a:solidFill>
                  <a:srgbClr val="0C0C0C"/>
                </a:solidFill>
                <a:highlight>
                  <a:srgbClr val="FFFFFF"/>
                </a:highlight>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microkernel</a:t>
            </a:r>
            <a:r>
              <a:rPr lang="en">
                <a:solidFill>
                  <a:srgbClr val="0C0C0C"/>
                </a:solidFill>
                <a:highlight>
                  <a:srgbClr val="FFFFFF"/>
                </a:highlight>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 delegates user processes</a:t>
            </a:r>
            <a:r>
              <a:rPr lang="en">
                <a:solidFill>
                  <a:srgbClr val="0C0C0C"/>
                </a:solidFill>
                <a:highlight>
                  <a:srgbClr val="FFFFFF"/>
                </a:highlight>
                <a:latin typeface="Calibri"/>
                <a:ea typeface="Calibri"/>
                <a:cs typeface="Calibri"/>
                <a:sym typeface="Calibri"/>
              </a:rPr>
              <a:t> and services and kernel services in different address spaces.</a:t>
            </a:r>
            <a:endParaRPr>
              <a:solidFill>
                <a:srgbClr val="0C0C0C"/>
              </a:solidFill>
              <a:highlight>
                <a:srgbClr val="FFFFFF"/>
              </a:highlight>
              <a:latin typeface="Calibri"/>
              <a:ea typeface="Calibri"/>
              <a:cs typeface="Calibri"/>
              <a:sym typeface="Calibri"/>
            </a:endParaRPr>
          </a:p>
          <a:p>
            <a:pPr marL="698500" lvl="0" indent="-342900" algn="l"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A </a:t>
            </a:r>
            <a:r>
              <a:rPr lang="en" b="1">
                <a:solidFill>
                  <a:srgbClr val="0C0C0C"/>
                </a:solidFill>
                <a:highlight>
                  <a:srgbClr val="FFFFFF"/>
                </a:highlight>
                <a:latin typeface="Calibri"/>
                <a:ea typeface="Calibri"/>
                <a:cs typeface="Calibri"/>
                <a:sym typeface="Calibri"/>
              </a:rPr>
              <a:t>monolithic </a:t>
            </a:r>
            <a:r>
              <a:rPr lang="en">
                <a:solidFill>
                  <a:srgbClr val="0C0C0C"/>
                </a:solidFill>
                <a:highlight>
                  <a:srgbClr val="FFFFFF"/>
                </a:highlight>
                <a:latin typeface="Calibri"/>
                <a:ea typeface="Calibri"/>
                <a:cs typeface="Calibri"/>
                <a:sym typeface="Calibri"/>
              </a:rPr>
              <a:t>kernel implements services in the same address space.</a:t>
            </a:r>
            <a:endParaRPr>
              <a:solidFill>
                <a:srgbClr val="0C0C0C"/>
              </a:solidFill>
              <a:highlight>
                <a:srgbClr val="FFFFFF"/>
              </a:highlight>
              <a:latin typeface="Calibri"/>
              <a:ea typeface="Calibri"/>
              <a:cs typeface="Calibri"/>
              <a:sym typeface="Calibri"/>
            </a:endParaRPr>
          </a:p>
          <a:p>
            <a:pPr marL="698500" lvl="0" indent="-342900" algn="l" rtl="0">
              <a:lnSpc>
                <a:spcPct val="115000"/>
              </a:lnSpc>
              <a:spcBef>
                <a:spcPts val="0"/>
              </a:spcBef>
              <a:spcAft>
                <a:spcPts val="0"/>
              </a:spcAft>
              <a:buClr>
                <a:srgbClr val="0C0C0C"/>
              </a:buClr>
              <a:buSzPts val="1800"/>
              <a:buFont typeface="Calibri"/>
              <a:buChar char="●"/>
            </a:pPr>
            <a:r>
              <a:rPr lang="en">
                <a:solidFill>
                  <a:srgbClr val="0C0C0C"/>
                </a:solidFill>
                <a:highlight>
                  <a:srgbClr val="FFFFFF"/>
                </a:highlight>
                <a:latin typeface="Calibri"/>
                <a:ea typeface="Calibri"/>
                <a:cs typeface="Calibri"/>
                <a:sym typeface="Calibri"/>
              </a:rPr>
              <a:t>A </a:t>
            </a:r>
            <a:r>
              <a:rPr lang="en" b="1">
                <a:solidFill>
                  <a:srgbClr val="0C0C0C"/>
                </a:solidFill>
                <a:highlight>
                  <a:srgbClr val="FFFFFF"/>
                </a:highlight>
                <a:latin typeface="Calibri"/>
                <a:ea typeface="Calibri"/>
                <a:cs typeface="Calibri"/>
                <a:sym typeface="Calibri"/>
              </a:rPr>
              <a:t>hybrid kernel</a:t>
            </a:r>
            <a:r>
              <a:rPr lang="en">
                <a:solidFill>
                  <a:srgbClr val="0C0C0C"/>
                </a:solidFill>
                <a:highlight>
                  <a:srgbClr val="FFFFFF"/>
                </a:highlight>
                <a:latin typeface="Calibri"/>
                <a:ea typeface="Calibri"/>
                <a:cs typeface="Calibri"/>
                <a:sym typeface="Calibri"/>
              </a:rPr>
              <a:t>, such as the Microsoft </a:t>
            </a:r>
            <a:r>
              <a:rPr lang="en">
                <a:solidFill>
                  <a:srgbClr val="0C0C0C"/>
                </a:solidFill>
                <a:highlight>
                  <a:srgbClr val="FFFFFF"/>
                </a:highlight>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Windows NT</a:t>
            </a:r>
            <a:r>
              <a:rPr lang="en">
                <a:solidFill>
                  <a:srgbClr val="0C0C0C"/>
                </a:solidFill>
                <a:highlight>
                  <a:srgbClr val="FFFFFF"/>
                </a:highlight>
                <a:latin typeface="Calibri"/>
                <a:ea typeface="Calibri"/>
                <a:cs typeface="Calibri"/>
                <a:sym typeface="Calibri"/>
              </a:rPr>
              <a:t> and Apple XNU kernels, attempts to combine the behaviors and benefits of microkernel and monolithic kernel architectures.</a:t>
            </a:r>
            <a:endParaRPr>
              <a:solidFill>
                <a:srgbClr val="0C0C0C"/>
              </a:solidFill>
              <a:highlight>
                <a:srgbClr val="FFFFFF"/>
              </a:highlight>
              <a:latin typeface="Calibri"/>
              <a:ea typeface="Calibri"/>
              <a:cs typeface="Calibri"/>
              <a:sym typeface="Calibri"/>
            </a:endParaRPr>
          </a:p>
          <a:p>
            <a:pPr marL="0" lvl="0" indent="0" algn="l" rtl="0">
              <a:spcBef>
                <a:spcPts val="3800"/>
              </a:spcBef>
              <a:spcAft>
                <a:spcPts val="120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92"/>
          <p:cNvSpPr txBox="1">
            <a:spLocks noGrp="1"/>
          </p:cNvSpPr>
          <p:nvPr>
            <p:ph type="title"/>
          </p:nvPr>
        </p:nvSpPr>
        <p:spPr>
          <a:xfrm>
            <a:off x="0" y="-53725"/>
            <a:ext cx="8520600" cy="60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200" b="1">
                <a:latin typeface="Calibri"/>
                <a:ea typeface="Calibri"/>
                <a:cs typeface="Calibri"/>
                <a:sym typeface="Calibri"/>
              </a:rPr>
              <a:t>Difference between Operating System and Kernel</a:t>
            </a:r>
            <a:endParaRPr sz="2200" b="1">
              <a:latin typeface="Calibri"/>
              <a:ea typeface="Calibri"/>
              <a:cs typeface="Calibri"/>
              <a:sym typeface="Calibri"/>
            </a:endParaRPr>
          </a:p>
        </p:txBody>
      </p:sp>
      <p:graphicFrame>
        <p:nvGraphicFramePr>
          <p:cNvPr id="547" name="Google Shape;547;p92"/>
          <p:cNvGraphicFramePr/>
          <p:nvPr/>
        </p:nvGraphicFramePr>
        <p:xfrm>
          <a:off x="752725" y="480238"/>
          <a:ext cx="3000000" cy="3000000"/>
        </p:xfrm>
        <a:graphic>
          <a:graphicData uri="http://schemas.openxmlformats.org/drawingml/2006/table">
            <a:tbl>
              <a:tblPr>
                <a:noFill/>
                <a:tableStyleId>{3BD82499-6CD7-4498-9961-08987DCEDBA2}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48150">
                <a:tc>
                  <a:txBody>
                    <a:bodyPr/>
                    <a:lstStyle/>
                    <a:p>
                      <a:pPr marL="0" lvl="0" indent="0" algn="ctr" rtl="0">
                        <a:lnSpc>
                          <a:spcPct val="100000"/>
                        </a:lnSpc>
                        <a:spcBef>
                          <a:spcPts val="0"/>
                        </a:spcBef>
                        <a:spcAft>
                          <a:spcPts val="0"/>
                        </a:spcAft>
                        <a:buNone/>
                      </a:pPr>
                      <a:r>
                        <a:rPr lang="en" sz="1800" b="1">
                          <a:latin typeface="Calibri"/>
                          <a:ea typeface="Calibri"/>
                          <a:cs typeface="Calibri"/>
                          <a:sym typeface="Calibri"/>
                        </a:rPr>
                        <a:t>Operating System</a:t>
                      </a:r>
                      <a:endParaRPr sz="1800" b="1">
                        <a:latin typeface="Calibri"/>
                        <a:ea typeface="Calibri"/>
                        <a:cs typeface="Calibri"/>
                        <a:sym typeface="Calibri"/>
                      </a:endParaRPr>
                    </a:p>
                  </a:txBody>
                  <a:tcPr marL="91425" marR="91425" marT="91425" marB="91425"/>
                </a:tc>
                <a:tc>
                  <a:txBody>
                    <a:bodyPr/>
                    <a:lstStyle/>
                    <a:p>
                      <a:pPr marL="0" lvl="0" indent="0" algn="ctr" rtl="0">
                        <a:lnSpc>
                          <a:spcPct val="100000"/>
                        </a:lnSpc>
                        <a:spcBef>
                          <a:spcPts val="0"/>
                        </a:spcBef>
                        <a:spcAft>
                          <a:spcPts val="0"/>
                        </a:spcAft>
                        <a:buNone/>
                      </a:pPr>
                      <a:r>
                        <a:rPr lang="en" sz="1800" b="1">
                          <a:latin typeface="Calibri"/>
                          <a:ea typeface="Calibri"/>
                          <a:cs typeface="Calibri"/>
                          <a:sym typeface="Calibri"/>
                        </a:rPr>
                        <a:t>Kernel</a:t>
                      </a:r>
                      <a:endParaRPr sz="1800" b="1">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00000"/>
                        </a:lnSpc>
                        <a:spcBef>
                          <a:spcPts val="0"/>
                        </a:spcBef>
                        <a:spcAft>
                          <a:spcPts val="0"/>
                        </a:spcAft>
                        <a:buNone/>
                      </a:pPr>
                      <a:r>
                        <a:rPr lang="en" sz="1700">
                          <a:solidFill>
                            <a:srgbClr val="0C0C0C"/>
                          </a:solidFill>
                          <a:latin typeface="Calibri"/>
                          <a:ea typeface="Calibri"/>
                          <a:cs typeface="Calibri"/>
                          <a:sym typeface="Calibri"/>
                        </a:rPr>
                        <a:t>Operating System is a system software.</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lnSpc>
                          <a:spcPct val="100000"/>
                        </a:lnSpc>
                        <a:spcBef>
                          <a:spcPts val="0"/>
                        </a:spcBef>
                        <a:spcAft>
                          <a:spcPts val="0"/>
                        </a:spcAft>
                        <a:buNone/>
                      </a:pPr>
                      <a:r>
                        <a:rPr lang="en" sz="1700">
                          <a:solidFill>
                            <a:srgbClr val="0C0C0C"/>
                          </a:solidFill>
                          <a:latin typeface="Calibri"/>
                          <a:ea typeface="Calibri"/>
                          <a:cs typeface="Calibri"/>
                          <a:sym typeface="Calibri"/>
                        </a:rPr>
                        <a:t>Kernel is system software which is a part of operating system.</a:t>
                      </a:r>
                      <a:endParaRPr sz="17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00000"/>
                        </a:lnSpc>
                        <a:spcBef>
                          <a:spcPts val="0"/>
                        </a:spcBef>
                        <a:spcAft>
                          <a:spcPts val="0"/>
                        </a:spcAft>
                        <a:buNone/>
                      </a:pPr>
                      <a:r>
                        <a:rPr lang="en" sz="1700">
                          <a:solidFill>
                            <a:srgbClr val="0C0C0C"/>
                          </a:solidFill>
                          <a:highlight>
                            <a:srgbClr val="FFFFFF"/>
                          </a:highlight>
                          <a:latin typeface="Calibri"/>
                          <a:ea typeface="Calibri"/>
                          <a:cs typeface="Calibri"/>
                          <a:sym typeface="Calibri"/>
                        </a:rPr>
                        <a:t>Operating System provides interface between user and hardware.</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lnSpc>
                          <a:spcPct val="100000"/>
                        </a:lnSpc>
                        <a:spcBef>
                          <a:spcPts val="0"/>
                        </a:spcBef>
                        <a:spcAft>
                          <a:spcPts val="0"/>
                        </a:spcAft>
                        <a:buNone/>
                      </a:pPr>
                      <a:r>
                        <a:rPr lang="en" sz="1700">
                          <a:solidFill>
                            <a:srgbClr val="0C0C0C"/>
                          </a:solidFill>
                          <a:highlight>
                            <a:srgbClr val="FFFFFF"/>
                          </a:highlight>
                          <a:latin typeface="Calibri"/>
                          <a:ea typeface="Calibri"/>
                          <a:cs typeface="Calibri"/>
                          <a:sym typeface="Calibri"/>
                        </a:rPr>
                        <a:t>Kernel provides interface between applications and hardware.</a:t>
                      </a:r>
                      <a:endParaRPr sz="17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00000"/>
                        </a:lnSpc>
                        <a:spcBef>
                          <a:spcPts val="0"/>
                        </a:spcBef>
                        <a:spcAft>
                          <a:spcPts val="0"/>
                        </a:spcAft>
                        <a:buNone/>
                      </a:pPr>
                      <a:r>
                        <a:rPr lang="en" sz="1700">
                          <a:solidFill>
                            <a:srgbClr val="0C0C0C"/>
                          </a:solidFill>
                          <a:latin typeface="Calibri"/>
                          <a:ea typeface="Calibri"/>
                          <a:cs typeface="Calibri"/>
                          <a:sym typeface="Calibri"/>
                        </a:rPr>
                        <a:t>It also provides protection and security.</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lnSpc>
                          <a:spcPct val="100000"/>
                        </a:lnSpc>
                        <a:spcBef>
                          <a:spcPts val="0"/>
                        </a:spcBef>
                        <a:spcAft>
                          <a:spcPts val="0"/>
                        </a:spcAft>
                        <a:buNone/>
                      </a:pPr>
                      <a:r>
                        <a:rPr lang="en" sz="1700">
                          <a:solidFill>
                            <a:srgbClr val="0C0C0C"/>
                          </a:solidFill>
                          <a:latin typeface="Calibri"/>
                          <a:ea typeface="Calibri"/>
                          <a:cs typeface="Calibri"/>
                          <a:sym typeface="Calibri"/>
                        </a:rPr>
                        <a:t>It’s main purpose is memory management, disk management, process management and task management.</a:t>
                      </a:r>
                      <a:endParaRPr sz="17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00000"/>
                        </a:lnSpc>
                        <a:spcBef>
                          <a:spcPts val="0"/>
                        </a:spcBef>
                        <a:spcAft>
                          <a:spcPts val="0"/>
                        </a:spcAft>
                        <a:buNone/>
                      </a:pPr>
                      <a:r>
                        <a:rPr lang="en" sz="1700">
                          <a:solidFill>
                            <a:srgbClr val="0C0C0C"/>
                          </a:solidFill>
                          <a:highlight>
                            <a:srgbClr val="FFFFFF"/>
                          </a:highlight>
                          <a:latin typeface="Calibri"/>
                          <a:ea typeface="Calibri"/>
                          <a:cs typeface="Calibri"/>
                          <a:sym typeface="Calibri"/>
                        </a:rPr>
                        <a:t>All system needs operating system to run.</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lnSpc>
                          <a:spcPct val="100000"/>
                        </a:lnSpc>
                        <a:spcBef>
                          <a:spcPts val="0"/>
                        </a:spcBef>
                        <a:spcAft>
                          <a:spcPts val="0"/>
                        </a:spcAft>
                        <a:buNone/>
                      </a:pPr>
                      <a:r>
                        <a:rPr lang="en" sz="1700">
                          <a:solidFill>
                            <a:srgbClr val="0C0C0C"/>
                          </a:solidFill>
                          <a:highlight>
                            <a:srgbClr val="FFFFFF"/>
                          </a:highlight>
                          <a:latin typeface="Calibri"/>
                          <a:ea typeface="Calibri"/>
                          <a:cs typeface="Calibri"/>
                          <a:sym typeface="Calibri"/>
                        </a:rPr>
                        <a:t>All operating systems need kernel to run.</a:t>
                      </a:r>
                      <a:endParaRPr sz="17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lnSpc>
                          <a:spcPct val="100000"/>
                        </a:lnSpc>
                        <a:spcBef>
                          <a:spcPts val="0"/>
                        </a:spcBef>
                        <a:spcAft>
                          <a:spcPts val="0"/>
                        </a:spcAft>
                        <a:buNone/>
                      </a:pPr>
                      <a:r>
                        <a:rPr lang="en" sz="1700">
                          <a:solidFill>
                            <a:srgbClr val="0C0C0C"/>
                          </a:solidFill>
                          <a:highlight>
                            <a:srgbClr val="FFFFFF"/>
                          </a:highlight>
                          <a:latin typeface="Calibri"/>
                          <a:ea typeface="Calibri"/>
                          <a:cs typeface="Calibri"/>
                          <a:sym typeface="Calibri"/>
                        </a:rPr>
                        <a:t>It is the first program to load when computer boots up</a:t>
                      </a:r>
                      <a:endParaRPr sz="1700">
                        <a:solidFill>
                          <a:srgbClr val="0C0C0C"/>
                        </a:solidFill>
                        <a:latin typeface="Calibri"/>
                        <a:ea typeface="Calibri"/>
                        <a:cs typeface="Calibri"/>
                        <a:sym typeface="Calibri"/>
                      </a:endParaRPr>
                    </a:p>
                  </a:txBody>
                  <a:tcPr marL="91425" marR="91425" marT="91425" marB="91425"/>
                </a:tc>
                <a:tc>
                  <a:txBody>
                    <a:bodyPr/>
                    <a:lstStyle/>
                    <a:p>
                      <a:pPr marL="0" lvl="0" indent="0" algn="l" rtl="0">
                        <a:lnSpc>
                          <a:spcPct val="100000"/>
                        </a:lnSpc>
                        <a:spcBef>
                          <a:spcPts val="0"/>
                        </a:spcBef>
                        <a:spcAft>
                          <a:spcPts val="0"/>
                        </a:spcAft>
                        <a:buNone/>
                      </a:pPr>
                      <a:r>
                        <a:rPr lang="en" sz="1700">
                          <a:solidFill>
                            <a:srgbClr val="0C0C0C"/>
                          </a:solidFill>
                          <a:latin typeface="Calibri"/>
                          <a:ea typeface="Calibri"/>
                          <a:cs typeface="Calibri"/>
                          <a:sym typeface="Calibri"/>
                        </a:rPr>
                        <a:t>It is the first program to load when operating system loads.</a:t>
                      </a:r>
                      <a:endParaRPr sz="1700">
                        <a:solidFill>
                          <a:srgbClr val="0C0C0C"/>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3"/>
          <p:cNvSpPr txBox="1">
            <a:spLocks noGrp="1"/>
          </p:cNvSpPr>
          <p:nvPr>
            <p:ph type="title"/>
          </p:nvPr>
        </p:nvSpPr>
        <p:spPr>
          <a:xfrm>
            <a:off x="159675" y="242975"/>
            <a:ext cx="8520600" cy="734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latin typeface="Calibri"/>
                <a:ea typeface="Calibri"/>
                <a:cs typeface="Calibri"/>
                <a:sym typeface="Calibri"/>
              </a:rPr>
              <a:t>ARM Processors in Automotive</a:t>
            </a:r>
            <a:endParaRPr b="1">
              <a:latin typeface="Calibri"/>
              <a:ea typeface="Calibri"/>
              <a:cs typeface="Calibri"/>
              <a:sym typeface="Calibri"/>
            </a:endParaRPr>
          </a:p>
        </p:txBody>
      </p:sp>
      <p:sp>
        <p:nvSpPr>
          <p:cNvPr id="553" name="Google Shape;553;p93"/>
          <p:cNvSpPr txBox="1">
            <a:spLocks noGrp="1"/>
          </p:cNvSpPr>
          <p:nvPr>
            <p:ph type="body" idx="1"/>
          </p:nvPr>
        </p:nvSpPr>
        <p:spPr>
          <a:xfrm>
            <a:off x="311700" y="900750"/>
            <a:ext cx="8520600" cy="33420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automotive industry is rapidly transforming, with technology driving innovation, automotive standards shaping requirements, and consumer preferences changing demands. </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These factors are significantly impacting all automotive applications from Advanced Driver-Assistance Systems (ADAS), autonomous drive, In Vehicle Infotainment (IVI) and digital cockpit, to powertrain and chassis. </a:t>
            </a:r>
            <a:endParaRPr>
              <a:solidFill>
                <a:srgbClr val="0C0C0C"/>
              </a:solidFill>
              <a:latin typeface="Calibri"/>
              <a:ea typeface="Calibri"/>
              <a:cs typeface="Calibri"/>
              <a:sym typeface="Calibri"/>
            </a:endParaRPr>
          </a:p>
          <a:p>
            <a:pPr marL="457200" lvl="0" indent="-342900" algn="l" rtl="0">
              <a:lnSpc>
                <a:spcPct val="150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Arm offers a broad range of different classes of processor, specifically designed to address the needs of each of these automotive applications.</a:t>
            </a:r>
            <a:endParaRPr>
              <a:solidFill>
                <a:srgbClr val="0C0C0C"/>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1000"/>
                                        <p:tgtEl>
                                          <p:spTgt spid="5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
                                        </p:tgtEl>
                                        <p:attrNameLst>
                                          <p:attrName>style.visibility</p:attrName>
                                        </p:attrNameLst>
                                      </p:cBhvr>
                                      <p:to>
                                        <p:strVal val="visible"/>
                                      </p:to>
                                    </p:set>
                                    <p:animEffect transition="in" filter="fade">
                                      <p:cBhvr>
                                        <p:cTn id="12"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197675" y="245300"/>
            <a:ext cx="8520600" cy="607800"/>
          </a:xfrm>
          <a:prstGeom prst="rect">
            <a:avLst/>
          </a:prstGeom>
        </p:spPr>
        <p:txBody>
          <a:bodyPr spcFirstLastPara="1" wrap="square" lIns="91425" tIns="91425" rIns="91425" bIns="91425" anchor="t" anchorCtr="0">
            <a:noAutofit/>
          </a:bodyPr>
          <a:lstStyle/>
          <a:p>
            <a:pPr marL="0" lvl="0" indent="0" algn="ctr" rtl="0">
              <a:lnSpc>
                <a:spcPct val="153846"/>
              </a:lnSpc>
              <a:spcBef>
                <a:spcPts val="1800"/>
              </a:spcBef>
              <a:spcAft>
                <a:spcPts val="0"/>
              </a:spcAft>
              <a:buSzPts val="990"/>
              <a:buNone/>
            </a:pPr>
            <a:r>
              <a:rPr lang="en" sz="2755" b="1">
                <a:highlight>
                  <a:srgbClr val="FFFFFF"/>
                </a:highlight>
                <a:latin typeface="Calibri"/>
                <a:ea typeface="Calibri"/>
                <a:cs typeface="Calibri"/>
                <a:sym typeface="Calibri"/>
              </a:rPr>
              <a:t>Architecture of the Embedded System</a:t>
            </a:r>
            <a:endParaRPr sz="2755" b="1">
              <a:highlight>
                <a:srgbClr val="FFFFFF"/>
              </a:highlight>
              <a:latin typeface="Calibri"/>
              <a:ea typeface="Calibri"/>
              <a:cs typeface="Calibri"/>
              <a:sym typeface="Calibri"/>
            </a:endParaRPr>
          </a:p>
          <a:p>
            <a:pPr marL="0" lvl="0" indent="0" algn="l" rtl="0">
              <a:spcBef>
                <a:spcPts val="900"/>
              </a:spcBef>
              <a:spcAft>
                <a:spcPts val="0"/>
              </a:spcAft>
              <a:buSzPts val="990"/>
              <a:buNone/>
            </a:pPr>
            <a:endParaRPr sz="3300">
              <a:latin typeface="Calibri"/>
              <a:ea typeface="Calibri"/>
              <a:cs typeface="Calibri"/>
              <a:sym typeface="Calibri"/>
            </a:endParaRPr>
          </a:p>
        </p:txBody>
      </p:sp>
      <p:pic>
        <p:nvPicPr>
          <p:cNvPr id="187" name="Google Shape;187;p31"/>
          <p:cNvPicPr preferRelativeResize="0"/>
          <p:nvPr/>
        </p:nvPicPr>
        <p:blipFill>
          <a:blip r:embed="rId3">
            <a:alphaModFix/>
          </a:blip>
          <a:stretch>
            <a:fillRect/>
          </a:stretch>
        </p:blipFill>
        <p:spPr>
          <a:xfrm>
            <a:off x="347938" y="1295400"/>
            <a:ext cx="8220075" cy="2705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94"/>
          <p:cNvPicPr preferRelativeResize="0"/>
          <p:nvPr/>
        </p:nvPicPr>
        <p:blipFill>
          <a:blip r:embed="rId3">
            <a:alphaModFix/>
          </a:blip>
          <a:stretch>
            <a:fillRect/>
          </a:stretch>
        </p:blipFill>
        <p:spPr>
          <a:xfrm>
            <a:off x="1757750" y="896875"/>
            <a:ext cx="5497425" cy="3858600"/>
          </a:xfrm>
          <a:prstGeom prst="rect">
            <a:avLst/>
          </a:prstGeom>
          <a:noFill/>
          <a:ln>
            <a:noFill/>
          </a:ln>
        </p:spPr>
      </p:pic>
      <p:sp>
        <p:nvSpPr>
          <p:cNvPr id="559" name="Google Shape;559;p94"/>
          <p:cNvSpPr txBox="1"/>
          <p:nvPr/>
        </p:nvSpPr>
        <p:spPr>
          <a:xfrm>
            <a:off x="1757738" y="150925"/>
            <a:ext cx="534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Roboto"/>
                <a:ea typeface="Roboto"/>
                <a:cs typeface="Roboto"/>
                <a:sym typeface="Roboto"/>
              </a:rPr>
              <a:t>Classes of Arm Processors for Automotive</a:t>
            </a:r>
            <a:endParaRPr sz="2000" b="1">
              <a:solidFill>
                <a:schemeClr val="dk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95"/>
          <p:cNvPicPr preferRelativeResize="0"/>
          <p:nvPr/>
        </p:nvPicPr>
        <p:blipFill rotWithShape="1">
          <a:blip r:embed="rId3">
            <a:alphaModFix/>
          </a:blip>
          <a:srcRect l="27005" t="23005" r="7174" b="1716"/>
          <a:stretch/>
        </p:blipFill>
        <p:spPr>
          <a:xfrm>
            <a:off x="271325" y="306725"/>
            <a:ext cx="8718000" cy="4494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6"/>
          <p:cNvSpPr txBox="1">
            <a:spLocks noGrp="1"/>
          </p:cNvSpPr>
          <p:nvPr>
            <p:ph type="body" idx="1"/>
          </p:nvPr>
        </p:nvSpPr>
        <p:spPr>
          <a:xfrm>
            <a:off x="311700" y="487850"/>
            <a:ext cx="8520600" cy="44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C0C0C"/>
                </a:solidFill>
                <a:latin typeface="Calibri"/>
                <a:ea typeface="Calibri"/>
                <a:cs typeface="Calibri"/>
                <a:sym typeface="Calibri"/>
              </a:rPr>
              <a:t>Depending on type and class, these ADAS systems can be powered by a combination of Cortex-A, Cortex-R, and Cortex-M processors. </a:t>
            </a:r>
            <a:endParaRPr>
              <a:solidFill>
                <a:srgbClr val="0C0C0C"/>
              </a:solidFill>
              <a:latin typeface="Calibri"/>
              <a:ea typeface="Calibri"/>
              <a:cs typeface="Calibri"/>
              <a:sym typeface="Calibri"/>
            </a:endParaRPr>
          </a:p>
          <a:p>
            <a:pPr marL="0" lvl="0" indent="0" algn="l" rtl="0">
              <a:spcBef>
                <a:spcPts val="1200"/>
              </a:spcBef>
              <a:spcAft>
                <a:spcPts val="0"/>
              </a:spcAft>
              <a:buNone/>
            </a:pPr>
            <a:r>
              <a:rPr lang="en">
                <a:solidFill>
                  <a:srgbClr val="0C0C0C"/>
                </a:solidFill>
                <a:latin typeface="Calibri"/>
                <a:ea typeface="Calibri"/>
                <a:cs typeface="Calibri"/>
                <a:sym typeface="Calibri"/>
              </a:rPr>
              <a:t>Arm categorizes the application of processing power in the following four stages for autonomous processing:</a:t>
            </a:r>
            <a:endParaRPr>
              <a:solidFill>
                <a:srgbClr val="0C0C0C"/>
              </a:solidFill>
              <a:latin typeface="Calibri"/>
              <a:ea typeface="Calibri"/>
              <a:cs typeface="Calibri"/>
              <a:sym typeface="Calibri"/>
            </a:endParaRPr>
          </a:p>
          <a:p>
            <a:pPr marL="0" lvl="0" indent="0" algn="l" rtl="0">
              <a:spcBef>
                <a:spcPts val="1200"/>
              </a:spcBef>
              <a:spcAft>
                <a:spcPts val="1200"/>
              </a:spcAft>
              <a:buNone/>
            </a:pPr>
            <a:endParaRPr sz="1400">
              <a:latin typeface="Arial"/>
              <a:ea typeface="Arial"/>
              <a:cs typeface="Arial"/>
              <a:sym typeface="Arial"/>
            </a:endParaRPr>
          </a:p>
        </p:txBody>
      </p:sp>
      <p:pic>
        <p:nvPicPr>
          <p:cNvPr id="570" name="Google Shape;570;p96"/>
          <p:cNvPicPr preferRelativeResize="0"/>
          <p:nvPr/>
        </p:nvPicPr>
        <p:blipFill>
          <a:blip r:embed="rId3">
            <a:alphaModFix/>
          </a:blip>
          <a:stretch>
            <a:fillRect/>
          </a:stretch>
        </p:blipFill>
        <p:spPr>
          <a:xfrm>
            <a:off x="2276825" y="1986625"/>
            <a:ext cx="4117175" cy="2772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7"/>
          <p:cNvSpPr txBox="1">
            <a:spLocks noGrp="1"/>
          </p:cNvSpPr>
          <p:nvPr>
            <p:ph type="body" idx="1"/>
          </p:nvPr>
        </p:nvSpPr>
        <p:spPr>
          <a:xfrm>
            <a:off x="311700" y="129775"/>
            <a:ext cx="8832300" cy="4742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2000" b="1">
                <a:solidFill>
                  <a:schemeClr val="dk1"/>
                </a:solidFill>
                <a:latin typeface="Calibri"/>
                <a:ea typeface="Calibri"/>
                <a:cs typeface="Calibri"/>
                <a:sym typeface="Calibri"/>
              </a:rPr>
              <a:t>Sense:</a:t>
            </a:r>
            <a:endParaRPr sz="2000" b="1">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This stage involves gathering information about the environment through a range of sensors. </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Depending on the type of sensor, the data collection systems within the vehicle can be powered by Cortex-A, Cortex-R, or Cortex-M processors.</a:t>
            </a:r>
            <a:endParaRPr>
              <a:solidFill>
                <a:srgbClr val="0C0C0C"/>
              </a:solidFill>
              <a:latin typeface="Calibri"/>
              <a:ea typeface="Calibri"/>
              <a:cs typeface="Calibri"/>
              <a:sym typeface="Calibri"/>
            </a:endParaRPr>
          </a:p>
          <a:p>
            <a:pPr marL="0" lvl="0" indent="0" algn="l" rtl="0">
              <a:lnSpc>
                <a:spcPct val="105000"/>
              </a:lnSpc>
              <a:spcBef>
                <a:spcPts val="1200"/>
              </a:spcBef>
              <a:spcAft>
                <a:spcPts val="0"/>
              </a:spcAft>
              <a:buNone/>
            </a:pPr>
            <a:r>
              <a:rPr lang="en" sz="2000" b="1">
                <a:solidFill>
                  <a:srgbClr val="0C0C0C"/>
                </a:solidFill>
                <a:latin typeface="Calibri"/>
                <a:ea typeface="Calibri"/>
                <a:cs typeface="Calibri"/>
                <a:sym typeface="Calibri"/>
              </a:rPr>
              <a:t> Perceive:</a:t>
            </a:r>
            <a:endParaRPr sz="2000" b="1">
              <a:solidFill>
                <a:srgbClr val="0C0C0C"/>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In the perceive stage, the system is filtering and interpreting the data, to understand what can be learned about the environment from the sensor data. </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types of workloads seen in this stage are throughout sensitive which is why the Cortex-A processors play a predominant role here.</a:t>
            </a:r>
            <a:endParaRPr>
              <a:solidFill>
                <a:srgbClr val="0C0C0C"/>
              </a:solidFill>
              <a:latin typeface="Calibri"/>
              <a:ea typeface="Calibri"/>
              <a:cs typeface="Calibri"/>
              <a:sym typeface="Calibri"/>
            </a:endParaRPr>
          </a:p>
          <a:p>
            <a:pPr marL="0" lvl="0" indent="0" algn="l" rtl="0">
              <a:lnSpc>
                <a:spcPct val="105000"/>
              </a:lnSpc>
              <a:spcBef>
                <a:spcPts val="1200"/>
              </a:spcBef>
              <a:spcAft>
                <a:spcPts val="1200"/>
              </a:spcAft>
              <a:buNone/>
            </a:pPr>
            <a:endParaRPr>
              <a:solidFill>
                <a:srgbClr val="0C0C0C"/>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8"/>
          <p:cNvSpPr txBox="1">
            <a:spLocks noGrp="1"/>
          </p:cNvSpPr>
          <p:nvPr>
            <p:ph type="body" idx="1"/>
          </p:nvPr>
        </p:nvSpPr>
        <p:spPr>
          <a:xfrm>
            <a:off x="311700" y="101350"/>
            <a:ext cx="8520600" cy="47760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2000" b="1">
                <a:solidFill>
                  <a:schemeClr val="dk1"/>
                </a:solidFill>
                <a:latin typeface="Calibri"/>
                <a:ea typeface="Calibri"/>
                <a:cs typeface="Calibri"/>
                <a:sym typeface="Calibri"/>
              </a:rPr>
              <a:t>Decide:</a:t>
            </a:r>
            <a:endParaRPr sz="2000" b="1">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During the decide stage, the system safely chooses the correct action for the vehicle to take. </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There are increased levels of performance, latency sensitivity, and safety required. </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Cortex-R52+ is a good example of this due to its focus on redundancy and determinism.</a:t>
            </a:r>
            <a:endParaRPr>
              <a:solidFill>
                <a:srgbClr val="0C0C0C"/>
              </a:solidFill>
              <a:latin typeface="Calibri"/>
              <a:ea typeface="Calibri"/>
              <a:cs typeface="Calibri"/>
              <a:sym typeface="Calibri"/>
            </a:endParaRPr>
          </a:p>
          <a:p>
            <a:pPr marL="0" lvl="0" indent="0" algn="l" rtl="0">
              <a:lnSpc>
                <a:spcPct val="105000"/>
              </a:lnSpc>
              <a:spcBef>
                <a:spcPts val="1200"/>
              </a:spcBef>
              <a:spcAft>
                <a:spcPts val="0"/>
              </a:spcAft>
              <a:buNone/>
            </a:pPr>
            <a:r>
              <a:rPr lang="en" sz="2000" b="1">
                <a:solidFill>
                  <a:schemeClr val="dk1"/>
                </a:solidFill>
                <a:latin typeface="Calibri"/>
                <a:ea typeface="Calibri"/>
                <a:cs typeface="Calibri"/>
                <a:sym typeface="Calibri"/>
              </a:rPr>
              <a:t>Actuate:</a:t>
            </a:r>
            <a:endParaRPr sz="2000" b="1">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rgbClr val="0C0C0C"/>
              </a:buClr>
              <a:buSzPts val="1800"/>
              <a:buFont typeface="Calibri"/>
              <a:buChar char="●"/>
            </a:pPr>
            <a:r>
              <a:rPr lang="en">
                <a:solidFill>
                  <a:srgbClr val="0C0C0C"/>
                </a:solidFill>
                <a:latin typeface="Calibri"/>
                <a:ea typeface="Calibri"/>
                <a:cs typeface="Calibri"/>
                <a:sym typeface="Calibri"/>
              </a:rPr>
              <a:t>The actuate stage is where the vehicles dynamic behavior is modified by the decision reached in the earlier processing stages.</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 At this point, messages are distributed across the vehicle that require deterministic behavior and real-time responsiveness.  </a:t>
            </a:r>
            <a:endParaRPr>
              <a:solidFill>
                <a:srgbClr val="0C0C0C"/>
              </a:solidFill>
              <a:latin typeface="Calibri"/>
              <a:ea typeface="Calibri"/>
              <a:cs typeface="Calibri"/>
              <a:sym typeface="Calibri"/>
            </a:endParaRPr>
          </a:p>
          <a:p>
            <a:pPr marL="457200" lvl="0" indent="-342900" algn="l" rtl="0">
              <a:lnSpc>
                <a:spcPct val="115000"/>
              </a:lnSpc>
              <a:spcBef>
                <a:spcPts val="0"/>
              </a:spcBef>
              <a:spcAft>
                <a:spcPts val="0"/>
              </a:spcAft>
              <a:buClr>
                <a:srgbClr val="0C0C0C"/>
              </a:buClr>
              <a:buSzPts val="1800"/>
              <a:buFont typeface="Calibri"/>
              <a:buChar char="●"/>
            </a:pPr>
            <a:r>
              <a:rPr lang="en">
                <a:solidFill>
                  <a:srgbClr val="0C0C0C"/>
                </a:solidFill>
                <a:latin typeface="Calibri"/>
                <a:ea typeface="Calibri"/>
                <a:cs typeface="Calibri"/>
                <a:sym typeface="Calibri"/>
              </a:rPr>
              <a:t>Cortex-R is a natural fit for this step in the processing pipeline.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86" name="Google Shape;586;p99"/>
          <p:cNvSpPr txBox="1">
            <a:spLocks noGrp="1"/>
          </p:cNvSpPr>
          <p:nvPr>
            <p:ph type="body" idx="1"/>
          </p:nvPr>
        </p:nvSpPr>
        <p:spPr>
          <a:xfrm>
            <a:off x="0" y="1297675"/>
            <a:ext cx="9144000" cy="36099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IVI/ digital cockpit is one of the largest growing markets for vehicles and is seeing significant innovation advancements.</a:t>
            </a:r>
            <a:endParaRPr sz="1400">
              <a:solidFill>
                <a:srgbClr val="000000"/>
              </a:solidFill>
              <a:latin typeface="Arial"/>
              <a:ea typeface="Arial"/>
              <a:cs typeface="Arial"/>
              <a:sym typeface="Arial"/>
            </a:endParaRPr>
          </a:p>
          <a:p>
            <a:pPr marL="457200" lvl="0" indent="-317500" algn="l" rtl="0">
              <a:lnSpc>
                <a:spcPct val="150000"/>
              </a:lnSpc>
              <a:spcBef>
                <a:spcPts val="0"/>
              </a:spcBef>
              <a:spcAft>
                <a:spcPts val="0"/>
              </a:spcAft>
              <a:buClr>
                <a:srgbClr val="000000"/>
              </a:buClr>
              <a:buSzPts val="1400"/>
              <a:buFont typeface="Arial"/>
              <a:buChar char="●"/>
            </a:pPr>
            <a:r>
              <a:rPr lang="en" sz="1400">
                <a:solidFill>
                  <a:srgbClr val="0C0C0C"/>
                </a:solidFill>
                <a:latin typeface="Arial"/>
                <a:ea typeface="Arial"/>
                <a:cs typeface="Arial"/>
                <a:sym typeface="Arial"/>
              </a:rPr>
              <a:t>The digital cockpit provides many more complex experiences, such as navigation, media streaming, and AI assistants, alongside traditional driver information capabilities like digital cluster and heads-up display. </a:t>
            </a:r>
            <a:endParaRPr sz="1400">
              <a:solidFill>
                <a:srgbClr val="0C0C0C"/>
              </a:solidFill>
              <a:latin typeface="Arial"/>
              <a:ea typeface="Arial"/>
              <a:cs typeface="Arial"/>
              <a:sym typeface="Arial"/>
            </a:endParaRPr>
          </a:p>
          <a:p>
            <a:pPr marL="457200" lvl="0" indent="-317500" algn="l" rtl="0">
              <a:lnSpc>
                <a:spcPct val="150000"/>
              </a:lnSpc>
              <a:spcBef>
                <a:spcPts val="0"/>
              </a:spcBef>
              <a:spcAft>
                <a:spcPts val="0"/>
              </a:spcAft>
              <a:buClr>
                <a:srgbClr val="0C0C0C"/>
              </a:buClr>
              <a:buSzPts val="1400"/>
              <a:buFont typeface="Arial"/>
              <a:buChar char="●"/>
            </a:pPr>
            <a:r>
              <a:rPr lang="en" sz="1400">
                <a:solidFill>
                  <a:srgbClr val="0C0C0C"/>
                </a:solidFill>
                <a:latin typeface="Arial"/>
                <a:ea typeface="Arial"/>
                <a:cs typeface="Arial"/>
                <a:sym typeface="Arial"/>
              </a:rPr>
              <a:t>The recently announced Cortex-A78AE is the latest high performance CPU.</a:t>
            </a:r>
            <a:endParaRPr sz="1400">
              <a:solidFill>
                <a:srgbClr val="0C0C0C"/>
              </a:solidFill>
              <a:latin typeface="Arial"/>
              <a:ea typeface="Arial"/>
              <a:cs typeface="Arial"/>
              <a:sym typeface="Arial"/>
            </a:endParaRPr>
          </a:p>
          <a:p>
            <a:pPr marL="457200" lvl="0" indent="-317500" algn="l" rtl="0">
              <a:lnSpc>
                <a:spcPct val="150000"/>
              </a:lnSpc>
              <a:spcBef>
                <a:spcPts val="0"/>
              </a:spcBef>
              <a:spcAft>
                <a:spcPts val="0"/>
              </a:spcAft>
              <a:buClr>
                <a:srgbClr val="0C0C0C"/>
              </a:buClr>
              <a:buSzPts val="1400"/>
              <a:buFont typeface="Arial"/>
              <a:buChar char="●"/>
            </a:pPr>
            <a:r>
              <a:rPr lang="en" sz="1400">
                <a:solidFill>
                  <a:srgbClr val="0C0C0C"/>
                </a:solidFill>
                <a:latin typeface="Arial"/>
                <a:ea typeface="Arial"/>
                <a:cs typeface="Arial"/>
                <a:sym typeface="Arial"/>
              </a:rPr>
              <a:t>Alongside Mali-G78AE GPU offers both high performance and safety to power the growing number of displays and graphics complexity within the car.</a:t>
            </a:r>
            <a:endParaRPr sz="1400">
              <a:solidFill>
                <a:srgbClr val="0C0C0C"/>
              </a:solidFill>
              <a:latin typeface="Arial"/>
              <a:ea typeface="Arial"/>
              <a:cs typeface="Arial"/>
              <a:sym typeface="Arial"/>
            </a:endParaRPr>
          </a:p>
          <a:p>
            <a:pPr marL="457200" lvl="0" indent="-317500" algn="l" rtl="0">
              <a:lnSpc>
                <a:spcPct val="150000"/>
              </a:lnSpc>
              <a:spcBef>
                <a:spcPts val="0"/>
              </a:spcBef>
              <a:spcAft>
                <a:spcPts val="0"/>
              </a:spcAft>
              <a:buClr>
                <a:srgbClr val="0C0C0C"/>
              </a:buClr>
              <a:buSzPts val="1400"/>
              <a:buFont typeface="Arial"/>
              <a:buChar char="●"/>
            </a:pPr>
            <a:r>
              <a:rPr lang="en" sz="1400">
                <a:solidFill>
                  <a:srgbClr val="0C0C0C"/>
                </a:solidFill>
                <a:latin typeface="Arial"/>
                <a:ea typeface="Arial"/>
                <a:cs typeface="Arial"/>
                <a:sym typeface="Arial"/>
              </a:rPr>
              <a:t>The inclusion of the cluster, which displays instrumentation and control for the vehicle’s operation, mean that digital cockpit systems have mixed criticality from a functional safety perspective. </a:t>
            </a:r>
            <a:endParaRPr sz="1400">
              <a:solidFill>
                <a:srgbClr val="0C0C0C"/>
              </a:solidFill>
              <a:latin typeface="Arial"/>
              <a:ea typeface="Arial"/>
              <a:cs typeface="Arial"/>
              <a:sym typeface="Arial"/>
            </a:endParaRPr>
          </a:p>
          <a:p>
            <a:pPr marL="457200" lvl="0" indent="-317500" algn="l" rtl="0">
              <a:lnSpc>
                <a:spcPct val="150000"/>
              </a:lnSpc>
              <a:spcBef>
                <a:spcPts val="0"/>
              </a:spcBef>
              <a:spcAft>
                <a:spcPts val="0"/>
              </a:spcAft>
              <a:buClr>
                <a:srgbClr val="0C0C0C"/>
              </a:buClr>
              <a:buSzPts val="1400"/>
              <a:buFont typeface="Arial"/>
              <a:buChar char="●"/>
            </a:pPr>
            <a:r>
              <a:rPr lang="en" sz="1400">
                <a:solidFill>
                  <a:srgbClr val="0C0C0C"/>
                </a:solidFill>
                <a:latin typeface="Arial"/>
                <a:ea typeface="Arial"/>
                <a:cs typeface="Arial"/>
                <a:sym typeface="Arial"/>
              </a:rPr>
              <a:t>Moreover, these systems also demand increasing levels of performance. </a:t>
            </a:r>
            <a:endParaRPr sz="1400">
              <a:solidFill>
                <a:srgbClr val="0C0C0C"/>
              </a:solidFill>
              <a:latin typeface="Arial"/>
              <a:ea typeface="Arial"/>
              <a:cs typeface="Arial"/>
              <a:sym typeface="Arial"/>
            </a:endParaRPr>
          </a:p>
          <a:p>
            <a:pPr marL="457200" lvl="0" indent="-317500" algn="l" rtl="0">
              <a:lnSpc>
                <a:spcPct val="150000"/>
              </a:lnSpc>
              <a:spcBef>
                <a:spcPts val="0"/>
              </a:spcBef>
              <a:spcAft>
                <a:spcPts val="0"/>
              </a:spcAft>
              <a:buClr>
                <a:srgbClr val="0C0C0C"/>
              </a:buClr>
              <a:buSzPts val="1400"/>
              <a:buFont typeface="Arial"/>
              <a:buChar char="●"/>
            </a:pPr>
            <a:r>
              <a:rPr lang="en" sz="1400">
                <a:solidFill>
                  <a:srgbClr val="0C0C0C"/>
                </a:solidFill>
                <a:latin typeface="Arial"/>
                <a:ea typeface="Arial"/>
                <a:cs typeface="Arial"/>
                <a:sym typeface="Arial"/>
              </a:rPr>
              <a:t>Cortex-A processors provide the performance required to run a rich OS next to a safety-oriented RTOS.</a:t>
            </a:r>
            <a:endParaRPr sz="1400">
              <a:solidFill>
                <a:srgbClr val="0C0C0C"/>
              </a:solidFill>
              <a:latin typeface="Arial"/>
              <a:ea typeface="Arial"/>
              <a:cs typeface="Arial"/>
              <a:sym typeface="Arial"/>
            </a:endParaRPr>
          </a:p>
        </p:txBody>
      </p:sp>
      <p:pic>
        <p:nvPicPr>
          <p:cNvPr id="587" name="Google Shape;587;p99"/>
          <p:cNvPicPr preferRelativeResize="0"/>
          <p:nvPr/>
        </p:nvPicPr>
        <p:blipFill rotWithShape="1">
          <a:blip r:embed="rId3">
            <a:alphaModFix/>
          </a:blip>
          <a:srcRect l="27350" t="33108" r="7045" b="47706"/>
          <a:stretch/>
        </p:blipFill>
        <p:spPr>
          <a:xfrm>
            <a:off x="0" y="0"/>
            <a:ext cx="9144001" cy="12976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00"/>
          <p:cNvSpPr txBox="1">
            <a:spLocks noGrp="1"/>
          </p:cNvSpPr>
          <p:nvPr>
            <p:ph type="title"/>
          </p:nvPr>
        </p:nvSpPr>
        <p:spPr>
          <a:xfrm>
            <a:off x="0" y="2266250"/>
            <a:ext cx="9144000" cy="1081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200" b="1"/>
              <a:t>                        SAMPLE PROGRAMS</a:t>
            </a:r>
            <a:endParaRPr sz="3200" b="1"/>
          </a:p>
          <a:p>
            <a:pPr marL="0" lvl="0" indent="0" algn="ctr" rtl="0">
              <a:spcBef>
                <a:spcPts val="0"/>
              </a:spcBef>
              <a:spcAft>
                <a:spcPts val="0"/>
              </a:spcAft>
              <a:buNone/>
            </a:pPr>
            <a:r>
              <a:rPr lang="en" sz="3200" b="1"/>
              <a:t>                      </a:t>
            </a:r>
            <a:r>
              <a:rPr lang="en" sz="3100" b="1">
                <a:solidFill>
                  <a:srgbClr val="2A3990"/>
                </a:solidFill>
              </a:rPr>
              <a:t>                 </a:t>
            </a:r>
            <a:r>
              <a:rPr lang="en" sz="2000" b="1">
                <a:solidFill>
                  <a:srgbClr val="323232"/>
                </a:solidFill>
              </a:rPr>
              <a:t>By</a:t>
            </a:r>
            <a:endParaRPr sz="2000" b="1">
              <a:solidFill>
                <a:srgbClr val="323232"/>
              </a:solidFill>
            </a:endParaRPr>
          </a:p>
          <a:p>
            <a:pPr marL="0" lvl="0" indent="0" algn="ctr" rtl="0">
              <a:spcBef>
                <a:spcPts val="0"/>
              </a:spcBef>
              <a:spcAft>
                <a:spcPts val="0"/>
              </a:spcAft>
              <a:buNone/>
            </a:pPr>
            <a:r>
              <a:rPr lang="en" sz="2000" b="1">
                <a:solidFill>
                  <a:srgbClr val="323232"/>
                </a:solidFill>
              </a:rPr>
              <a:t>                                                                                        M.Bhargav Rohit</a:t>
            </a:r>
            <a:endParaRPr sz="3200" b="1"/>
          </a:p>
        </p:txBody>
      </p:sp>
      <p:pic>
        <p:nvPicPr>
          <p:cNvPr id="593" name="Google Shape;593;p100"/>
          <p:cNvPicPr preferRelativeResize="0"/>
          <p:nvPr/>
        </p:nvPicPr>
        <p:blipFill rotWithShape="1">
          <a:blip r:embed="rId3">
            <a:alphaModFix/>
          </a:blip>
          <a:srcRect b="19820"/>
          <a:stretch/>
        </p:blipFill>
        <p:spPr>
          <a:xfrm>
            <a:off x="0" y="0"/>
            <a:ext cx="9144000" cy="1858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101"/>
          <p:cNvPicPr preferRelativeResize="0"/>
          <p:nvPr/>
        </p:nvPicPr>
        <p:blipFill>
          <a:blip r:embed="rId3">
            <a:alphaModFix/>
          </a:blip>
          <a:stretch>
            <a:fillRect/>
          </a:stretch>
        </p:blipFill>
        <p:spPr>
          <a:xfrm>
            <a:off x="562625" y="767925"/>
            <a:ext cx="4930400" cy="3914175"/>
          </a:xfrm>
          <a:prstGeom prst="rect">
            <a:avLst/>
          </a:prstGeom>
          <a:noFill/>
          <a:ln>
            <a:noFill/>
          </a:ln>
        </p:spPr>
      </p:pic>
      <p:sp>
        <p:nvSpPr>
          <p:cNvPr id="599" name="Google Shape;599;p101"/>
          <p:cNvSpPr txBox="1">
            <a:spLocks noGrp="1"/>
          </p:cNvSpPr>
          <p:nvPr>
            <p:ph type="title"/>
          </p:nvPr>
        </p:nvSpPr>
        <p:spPr>
          <a:xfrm>
            <a:off x="441750" y="250925"/>
            <a:ext cx="79284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788" b="1">
                <a:latin typeface="Calibri"/>
                <a:ea typeface="Calibri"/>
                <a:cs typeface="Calibri"/>
                <a:sym typeface="Calibri"/>
              </a:rPr>
              <a:t>Toggling the LED connected to port  PO.4</a:t>
            </a:r>
            <a:endParaRPr sz="1788" b="1">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102"/>
          <p:cNvPicPr preferRelativeResize="0"/>
          <p:nvPr/>
        </p:nvPicPr>
        <p:blipFill>
          <a:blip r:embed="rId3">
            <a:alphaModFix/>
          </a:blip>
          <a:stretch>
            <a:fillRect/>
          </a:stretch>
        </p:blipFill>
        <p:spPr>
          <a:xfrm>
            <a:off x="1362075" y="672450"/>
            <a:ext cx="5524500" cy="1790700"/>
          </a:xfrm>
          <a:prstGeom prst="rect">
            <a:avLst/>
          </a:prstGeom>
          <a:noFill/>
          <a:ln>
            <a:noFill/>
          </a:ln>
        </p:spPr>
      </p:pic>
      <p:pic>
        <p:nvPicPr>
          <p:cNvPr id="605" name="Google Shape;605;p102"/>
          <p:cNvPicPr preferRelativeResize="0"/>
          <p:nvPr/>
        </p:nvPicPr>
        <p:blipFill>
          <a:blip r:embed="rId4">
            <a:alphaModFix/>
          </a:blip>
          <a:stretch>
            <a:fillRect/>
          </a:stretch>
        </p:blipFill>
        <p:spPr>
          <a:xfrm>
            <a:off x="1419225" y="2571750"/>
            <a:ext cx="5410200" cy="1590675"/>
          </a:xfrm>
          <a:prstGeom prst="rect">
            <a:avLst/>
          </a:prstGeom>
          <a:noFill/>
          <a:ln>
            <a:noFill/>
          </a:ln>
        </p:spPr>
      </p:pic>
      <p:sp>
        <p:nvSpPr>
          <p:cNvPr id="606" name="Google Shape;606;p102"/>
          <p:cNvSpPr txBox="1"/>
          <p:nvPr/>
        </p:nvSpPr>
        <p:spPr>
          <a:xfrm>
            <a:off x="261175" y="133650"/>
            <a:ext cx="7297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alibri"/>
                <a:ea typeface="Calibri"/>
                <a:cs typeface="Calibri"/>
                <a:sym typeface="Calibri"/>
              </a:rPr>
              <a:t>Simulator Output:</a:t>
            </a:r>
            <a:endParaRPr sz="2300" b="1">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03"/>
          <p:cNvSpPr txBox="1">
            <a:spLocks noGrp="1"/>
          </p:cNvSpPr>
          <p:nvPr>
            <p:ph type="body" idx="1"/>
          </p:nvPr>
        </p:nvSpPr>
        <p:spPr>
          <a:xfrm>
            <a:off x="171588" y="135200"/>
            <a:ext cx="8520600" cy="320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688"/>
              <a:buNone/>
            </a:pPr>
            <a:r>
              <a:rPr lang="en" sz="1837" b="1">
                <a:solidFill>
                  <a:schemeClr val="dk1"/>
                </a:solidFill>
                <a:latin typeface="Calibri"/>
                <a:ea typeface="Calibri"/>
                <a:cs typeface="Calibri"/>
                <a:sym typeface="Calibri"/>
              </a:rPr>
              <a:t>Toggle multiple LED</a:t>
            </a:r>
            <a:endParaRPr sz="1837" b="1">
              <a:solidFill>
                <a:schemeClr val="dk1"/>
              </a:solidFill>
              <a:latin typeface="Calibri"/>
              <a:ea typeface="Calibri"/>
              <a:cs typeface="Calibri"/>
              <a:sym typeface="Calibri"/>
            </a:endParaRPr>
          </a:p>
        </p:txBody>
      </p:sp>
      <p:pic>
        <p:nvPicPr>
          <p:cNvPr id="612" name="Google Shape;612;p103"/>
          <p:cNvPicPr preferRelativeResize="0"/>
          <p:nvPr/>
        </p:nvPicPr>
        <p:blipFill>
          <a:blip r:embed="rId3">
            <a:alphaModFix/>
          </a:blip>
          <a:stretch>
            <a:fillRect/>
          </a:stretch>
        </p:blipFill>
        <p:spPr>
          <a:xfrm>
            <a:off x="300125" y="657700"/>
            <a:ext cx="6161025" cy="396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body" idx="1"/>
          </p:nvPr>
        </p:nvSpPr>
        <p:spPr>
          <a:xfrm>
            <a:off x="311700" y="0"/>
            <a:ext cx="8520600" cy="480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35"/>
              <a:buNone/>
            </a:pPr>
            <a:r>
              <a:rPr lang="en" b="1">
                <a:solidFill>
                  <a:srgbClr val="222222"/>
                </a:solidFill>
                <a:highlight>
                  <a:srgbClr val="FFFFFF"/>
                </a:highlight>
                <a:latin typeface="Calibri"/>
                <a:ea typeface="Calibri"/>
                <a:cs typeface="Calibri"/>
                <a:sym typeface="Calibri"/>
              </a:rPr>
              <a:t> </a:t>
            </a:r>
            <a:r>
              <a:rPr lang="en" sz="2000" b="1">
                <a:solidFill>
                  <a:schemeClr val="dk1"/>
                </a:solidFill>
                <a:highlight>
                  <a:srgbClr val="FFFFFF"/>
                </a:highlight>
                <a:latin typeface="Calibri"/>
                <a:ea typeface="Calibri"/>
                <a:cs typeface="Calibri"/>
                <a:sym typeface="Calibri"/>
              </a:rPr>
              <a:t>SENSOR:</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Sensor helps you to measures the physical quantity and converts it to an electrical signal.</a:t>
            </a:r>
            <a:endParaRPr>
              <a:solidFill>
                <a:srgbClr val="222222"/>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 It also stores the measured quantity to the memory. </a:t>
            </a:r>
            <a:endParaRPr>
              <a:solidFill>
                <a:srgbClr val="222222"/>
              </a:solidFill>
              <a:highlight>
                <a:srgbClr val="FFFFFF"/>
              </a:highlight>
              <a:latin typeface="Calibri"/>
              <a:ea typeface="Calibri"/>
              <a:cs typeface="Calibri"/>
              <a:sym typeface="Calibri"/>
            </a:endParaRPr>
          </a:p>
          <a:p>
            <a:pPr marL="457200" lvl="0" indent="-342900" algn="l" rtl="0">
              <a:lnSpc>
                <a:spcPct val="115000"/>
              </a:lnSpc>
              <a:spcBef>
                <a:spcPts val="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This signal can be ready by an observer or by any electronic instrument such as A2D converter.</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700"/>
              </a:spcBef>
              <a:spcAft>
                <a:spcPts val="0"/>
              </a:spcAft>
              <a:buSzPts val="935"/>
              <a:buNone/>
            </a:pPr>
            <a:r>
              <a:rPr lang="en" sz="2000" b="1">
                <a:solidFill>
                  <a:schemeClr val="dk1"/>
                </a:solidFill>
                <a:highlight>
                  <a:srgbClr val="FFFFFF"/>
                </a:highlight>
                <a:latin typeface="Calibri"/>
                <a:ea typeface="Calibri"/>
                <a:cs typeface="Calibri"/>
                <a:sym typeface="Calibri"/>
              </a:rPr>
              <a:t>A-D CONVERTER:</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A-D converter (analog-to-digital converter) allows you to convert an analog signal sent by the sensor into a digital signal.</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700"/>
              </a:spcBef>
              <a:spcAft>
                <a:spcPts val="0"/>
              </a:spcAft>
              <a:buSzPts val="935"/>
              <a:buNone/>
            </a:pPr>
            <a:r>
              <a:rPr lang="en" sz="2000" b="1">
                <a:solidFill>
                  <a:schemeClr val="dk1"/>
                </a:solidFill>
                <a:highlight>
                  <a:srgbClr val="FFFFFF"/>
                </a:highlight>
                <a:latin typeface="Calibri"/>
                <a:ea typeface="Calibri"/>
                <a:cs typeface="Calibri"/>
                <a:sym typeface="Calibri"/>
              </a:rPr>
              <a:t>MEMORY:</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Memory is used to store information. Embedded System majorly contains two memory cells 1) Volatile 2) Non volatile memory.</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700"/>
              </a:spcBef>
              <a:spcAft>
                <a:spcPts val="0"/>
              </a:spcAft>
              <a:buSzPts val="935"/>
              <a:buNone/>
            </a:pPr>
            <a:endParaRPr>
              <a:latin typeface="Calibri"/>
              <a:ea typeface="Calibri"/>
              <a:cs typeface="Calibri"/>
              <a:sym typeface="Calibri"/>
            </a:endParaRPr>
          </a:p>
          <a:p>
            <a:pPr marL="0" lvl="0" indent="0" algn="l" rtl="0">
              <a:lnSpc>
                <a:spcPct val="115000"/>
              </a:lnSpc>
              <a:spcBef>
                <a:spcPts val="1200"/>
              </a:spcBef>
              <a:spcAft>
                <a:spcPts val="1200"/>
              </a:spcAft>
              <a:buSzPts val="935"/>
              <a:buNone/>
            </a:pPr>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104"/>
          <p:cNvPicPr preferRelativeResize="0"/>
          <p:nvPr/>
        </p:nvPicPr>
        <p:blipFill>
          <a:blip r:embed="rId3">
            <a:alphaModFix/>
          </a:blip>
          <a:stretch>
            <a:fillRect/>
          </a:stretch>
        </p:blipFill>
        <p:spPr>
          <a:xfrm>
            <a:off x="1784913" y="767175"/>
            <a:ext cx="5400675" cy="1609725"/>
          </a:xfrm>
          <a:prstGeom prst="rect">
            <a:avLst/>
          </a:prstGeom>
          <a:noFill/>
          <a:ln>
            <a:noFill/>
          </a:ln>
        </p:spPr>
      </p:pic>
      <p:pic>
        <p:nvPicPr>
          <p:cNvPr id="618" name="Google Shape;618;p104"/>
          <p:cNvPicPr preferRelativeResize="0"/>
          <p:nvPr/>
        </p:nvPicPr>
        <p:blipFill>
          <a:blip r:embed="rId4">
            <a:alphaModFix/>
          </a:blip>
          <a:stretch>
            <a:fillRect/>
          </a:stretch>
        </p:blipFill>
        <p:spPr>
          <a:xfrm>
            <a:off x="1789675" y="2571750"/>
            <a:ext cx="5391150" cy="1638300"/>
          </a:xfrm>
          <a:prstGeom prst="rect">
            <a:avLst/>
          </a:prstGeom>
          <a:noFill/>
          <a:ln>
            <a:noFill/>
          </a:ln>
        </p:spPr>
      </p:pic>
      <p:sp>
        <p:nvSpPr>
          <p:cNvPr id="619" name="Google Shape;619;p104"/>
          <p:cNvSpPr txBox="1"/>
          <p:nvPr/>
        </p:nvSpPr>
        <p:spPr>
          <a:xfrm>
            <a:off x="228025" y="164700"/>
            <a:ext cx="7297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alibri"/>
                <a:ea typeface="Calibri"/>
                <a:cs typeface="Calibri"/>
                <a:sym typeface="Calibri"/>
              </a:rPr>
              <a:t>Simulator Output:</a:t>
            </a:r>
            <a:endParaRPr b="1">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5"/>
          <p:cNvSpPr txBox="1">
            <a:spLocks noGrp="1"/>
          </p:cNvSpPr>
          <p:nvPr>
            <p:ph type="body" idx="1"/>
          </p:nvPr>
        </p:nvSpPr>
        <p:spPr>
          <a:xfrm>
            <a:off x="311700" y="142750"/>
            <a:ext cx="8520600" cy="332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223" b="1">
                <a:solidFill>
                  <a:schemeClr val="dk1"/>
                </a:solidFill>
                <a:latin typeface="Calibri"/>
                <a:ea typeface="Calibri"/>
                <a:cs typeface="Calibri"/>
                <a:sym typeface="Calibri"/>
              </a:rPr>
              <a:t>Compliment the LEDs connected to P0.4, P0.5</a:t>
            </a:r>
            <a:endParaRPr sz="7223" b="1">
              <a:solidFill>
                <a:schemeClr val="dk1"/>
              </a:solidFill>
              <a:latin typeface="Calibri"/>
              <a:ea typeface="Calibri"/>
              <a:cs typeface="Calibri"/>
              <a:sym typeface="Calibri"/>
            </a:endParaRPr>
          </a:p>
          <a:p>
            <a:pPr marL="0" lvl="0" indent="0" algn="l" rtl="0">
              <a:spcBef>
                <a:spcPts val="1200"/>
              </a:spcBef>
              <a:spcAft>
                <a:spcPts val="1200"/>
              </a:spcAft>
              <a:buNone/>
            </a:pPr>
            <a:endParaRPr>
              <a:solidFill>
                <a:schemeClr val="dk1"/>
              </a:solidFill>
            </a:endParaRPr>
          </a:p>
        </p:txBody>
      </p:sp>
      <p:pic>
        <p:nvPicPr>
          <p:cNvPr id="625" name="Google Shape;625;p105"/>
          <p:cNvPicPr preferRelativeResize="0"/>
          <p:nvPr/>
        </p:nvPicPr>
        <p:blipFill>
          <a:blip r:embed="rId3">
            <a:alphaModFix/>
          </a:blip>
          <a:stretch>
            <a:fillRect/>
          </a:stretch>
        </p:blipFill>
        <p:spPr>
          <a:xfrm>
            <a:off x="398750" y="676325"/>
            <a:ext cx="6323300" cy="3968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106"/>
          <p:cNvPicPr preferRelativeResize="0"/>
          <p:nvPr/>
        </p:nvPicPr>
        <p:blipFill>
          <a:blip r:embed="rId3">
            <a:alphaModFix/>
          </a:blip>
          <a:stretch>
            <a:fillRect/>
          </a:stretch>
        </p:blipFill>
        <p:spPr>
          <a:xfrm>
            <a:off x="1272663" y="2797900"/>
            <a:ext cx="5419725" cy="1600200"/>
          </a:xfrm>
          <a:prstGeom prst="rect">
            <a:avLst/>
          </a:prstGeom>
          <a:noFill/>
          <a:ln>
            <a:noFill/>
          </a:ln>
        </p:spPr>
      </p:pic>
      <p:pic>
        <p:nvPicPr>
          <p:cNvPr id="631" name="Google Shape;631;p106"/>
          <p:cNvPicPr preferRelativeResize="0"/>
          <p:nvPr/>
        </p:nvPicPr>
        <p:blipFill>
          <a:blip r:embed="rId4">
            <a:alphaModFix/>
          </a:blip>
          <a:stretch>
            <a:fillRect/>
          </a:stretch>
        </p:blipFill>
        <p:spPr>
          <a:xfrm>
            <a:off x="1365900" y="1017800"/>
            <a:ext cx="5410200" cy="1590675"/>
          </a:xfrm>
          <a:prstGeom prst="rect">
            <a:avLst/>
          </a:prstGeom>
          <a:noFill/>
          <a:ln>
            <a:noFill/>
          </a:ln>
        </p:spPr>
      </p:pic>
      <p:sp>
        <p:nvSpPr>
          <p:cNvPr id="632" name="Google Shape;632;p10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11" b="1">
                <a:solidFill>
                  <a:srgbClr val="000000"/>
                </a:solidFill>
                <a:latin typeface="Calibri"/>
                <a:ea typeface="Calibri"/>
                <a:cs typeface="Calibri"/>
                <a:sym typeface="Calibri"/>
              </a:rPr>
              <a:t>      </a:t>
            </a:r>
            <a:r>
              <a:rPr lang="en" sz="2411" b="1">
                <a:latin typeface="Calibri"/>
                <a:ea typeface="Calibri"/>
                <a:cs typeface="Calibri"/>
                <a:sym typeface="Calibri"/>
              </a:rPr>
              <a:t> Simulator Output:</a:t>
            </a:r>
            <a:endParaRPr sz="3111" b="1">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7"/>
          <p:cNvSpPr txBox="1">
            <a:spLocks noGrp="1"/>
          </p:cNvSpPr>
          <p:nvPr>
            <p:ph type="body" idx="1"/>
          </p:nvPr>
        </p:nvSpPr>
        <p:spPr>
          <a:xfrm>
            <a:off x="311700" y="270600"/>
            <a:ext cx="8520600" cy="54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latin typeface="Calibri"/>
                <a:ea typeface="Calibri"/>
                <a:cs typeface="Calibri"/>
                <a:sym typeface="Calibri"/>
              </a:rPr>
              <a:t>Simultaneous LED blinking using time delay</a:t>
            </a:r>
            <a:endParaRPr b="1">
              <a:solidFill>
                <a:schemeClr val="dk1"/>
              </a:solidFill>
              <a:latin typeface="Calibri"/>
              <a:ea typeface="Calibri"/>
              <a:cs typeface="Calibri"/>
              <a:sym typeface="Calibri"/>
            </a:endParaRPr>
          </a:p>
        </p:txBody>
      </p:sp>
      <p:pic>
        <p:nvPicPr>
          <p:cNvPr id="638" name="Google Shape;638;p107"/>
          <p:cNvPicPr preferRelativeResize="0"/>
          <p:nvPr/>
        </p:nvPicPr>
        <p:blipFill rotWithShape="1">
          <a:blip r:embed="rId3">
            <a:alphaModFix/>
          </a:blip>
          <a:srcRect l="-1950" r="1950"/>
          <a:stretch/>
        </p:blipFill>
        <p:spPr>
          <a:xfrm>
            <a:off x="311700" y="892000"/>
            <a:ext cx="6896100" cy="3708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8"/>
          <p:cNvSpPr txBox="1">
            <a:spLocks noGrp="1"/>
          </p:cNvSpPr>
          <p:nvPr>
            <p:ph type="title"/>
          </p:nvPr>
        </p:nvSpPr>
        <p:spPr>
          <a:xfrm>
            <a:off x="311700" y="367175"/>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000000"/>
                </a:solidFill>
              </a:rPr>
              <a:t>  </a:t>
            </a:r>
            <a:r>
              <a:rPr lang="en" sz="2300" b="1">
                <a:solidFill>
                  <a:srgbClr val="000000"/>
                </a:solidFill>
                <a:latin typeface="Calibri"/>
                <a:ea typeface="Calibri"/>
                <a:cs typeface="Calibri"/>
                <a:sym typeface="Calibri"/>
              </a:rPr>
              <a:t>  </a:t>
            </a:r>
            <a:r>
              <a:rPr lang="en" sz="2300" b="1">
                <a:latin typeface="Calibri"/>
                <a:ea typeface="Calibri"/>
                <a:cs typeface="Calibri"/>
                <a:sym typeface="Calibri"/>
              </a:rPr>
              <a:t> Simulator Output:</a:t>
            </a:r>
            <a:endParaRPr b="1">
              <a:latin typeface="Calibri"/>
              <a:ea typeface="Calibri"/>
              <a:cs typeface="Calibri"/>
              <a:sym typeface="Calibri"/>
            </a:endParaRPr>
          </a:p>
        </p:txBody>
      </p:sp>
      <p:pic>
        <p:nvPicPr>
          <p:cNvPr id="644" name="Google Shape;644;p108"/>
          <p:cNvPicPr preferRelativeResize="0"/>
          <p:nvPr/>
        </p:nvPicPr>
        <p:blipFill>
          <a:blip r:embed="rId3">
            <a:alphaModFix/>
          </a:blip>
          <a:stretch>
            <a:fillRect/>
          </a:stretch>
        </p:blipFill>
        <p:spPr>
          <a:xfrm>
            <a:off x="1360675" y="2890450"/>
            <a:ext cx="5429250" cy="1600200"/>
          </a:xfrm>
          <a:prstGeom prst="rect">
            <a:avLst/>
          </a:prstGeom>
          <a:noFill/>
          <a:ln>
            <a:noFill/>
          </a:ln>
        </p:spPr>
      </p:pic>
      <p:pic>
        <p:nvPicPr>
          <p:cNvPr id="645" name="Google Shape;645;p108"/>
          <p:cNvPicPr preferRelativeResize="0"/>
          <p:nvPr/>
        </p:nvPicPr>
        <p:blipFill>
          <a:blip r:embed="rId4">
            <a:alphaModFix/>
          </a:blip>
          <a:stretch>
            <a:fillRect/>
          </a:stretch>
        </p:blipFill>
        <p:spPr>
          <a:xfrm>
            <a:off x="1360675" y="1118325"/>
            <a:ext cx="5429250" cy="16287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9"/>
          <p:cNvSpPr txBox="1">
            <a:spLocks noGrp="1"/>
          </p:cNvSpPr>
          <p:nvPr>
            <p:ph type="title"/>
          </p:nvPr>
        </p:nvSpPr>
        <p:spPr>
          <a:xfrm>
            <a:off x="0" y="5545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alibri"/>
                <a:ea typeface="Calibri"/>
                <a:cs typeface="Calibri"/>
                <a:sym typeface="Calibri"/>
              </a:rPr>
              <a:t>    </a:t>
            </a:r>
            <a:r>
              <a:rPr lang="en" sz="2111" b="1">
                <a:latin typeface="Calibri"/>
                <a:ea typeface="Calibri"/>
                <a:cs typeface="Calibri"/>
                <a:sym typeface="Calibri"/>
              </a:rPr>
              <a:t>Toggle LED using multiple switch</a:t>
            </a:r>
            <a:endParaRPr sz="2111" b="1">
              <a:latin typeface="Calibri"/>
              <a:ea typeface="Calibri"/>
              <a:cs typeface="Calibri"/>
              <a:sym typeface="Calibri"/>
            </a:endParaRPr>
          </a:p>
        </p:txBody>
      </p:sp>
      <p:pic>
        <p:nvPicPr>
          <p:cNvPr id="651" name="Google Shape;651;p109"/>
          <p:cNvPicPr preferRelativeResize="0"/>
          <p:nvPr/>
        </p:nvPicPr>
        <p:blipFill>
          <a:blip r:embed="rId3">
            <a:alphaModFix/>
          </a:blip>
          <a:stretch>
            <a:fillRect/>
          </a:stretch>
        </p:blipFill>
        <p:spPr>
          <a:xfrm>
            <a:off x="203413" y="821650"/>
            <a:ext cx="8353425" cy="36480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110"/>
          <p:cNvPicPr preferRelativeResize="0"/>
          <p:nvPr/>
        </p:nvPicPr>
        <p:blipFill>
          <a:blip r:embed="rId3">
            <a:alphaModFix/>
          </a:blip>
          <a:stretch>
            <a:fillRect/>
          </a:stretch>
        </p:blipFill>
        <p:spPr>
          <a:xfrm>
            <a:off x="188825" y="674600"/>
            <a:ext cx="6276975" cy="2895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300"/>
              <a:t>       </a:t>
            </a:r>
            <a:r>
              <a:rPr lang="en" sz="2300" b="1">
                <a:latin typeface="Calibri"/>
                <a:ea typeface="Calibri"/>
                <a:cs typeface="Calibri"/>
                <a:sym typeface="Calibri"/>
              </a:rPr>
              <a:t> Simulator Output:</a:t>
            </a:r>
            <a:endParaRPr b="1">
              <a:latin typeface="Calibri"/>
              <a:ea typeface="Calibri"/>
              <a:cs typeface="Calibri"/>
              <a:sym typeface="Calibri"/>
            </a:endParaRPr>
          </a:p>
          <a:p>
            <a:pPr marL="0" lvl="0" indent="0" algn="l" rtl="0">
              <a:spcBef>
                <a:spcPts val="0"/>
              </a:spcBef>
              <a:spcAft>
                <a:spcPts val="0"/>
              </a:spcAft>
              <a:buNone/>
            </a:pPr>
            <a:endParaRPr/>
          </a:p>
        </p:txBody>
      </p:sp>
      <p:pic>
        <p:nvPicPr>
          <p:cNvPr id="662" name="Google Shape;662;p111"/>
          <p:cNvPicPr preferRelativeResize="0"/>
          <p:nvPr/>
        </p:nvPicPr>
        <p:blipFill>
          <a:blip r:embed="rId3">
            <a:alphaModFix/>
          </a:blip>
          <a:stretch>
            <a:fillRect/>
          </a:stretch>
        </p:blipFill>
        <p:spPr>
          <a:xfrm>
            <a:off x="1278750" y="1017800"/>
            <a:ext cx="5410200" cy="1619250"/>
          </a:xfrm>
          <a:prstGeom prst="rect">
            <a:avLst/>
          </a:prstGeom>
          <a:noFill/>
          <a:ln>
            <a:noFill/>
          </a:ln>
        </p:spPr>
      </p:pic>
      <p:pic>
        <p:nvPicPr>
          <p:cNvPr id="663" name="Google Shape;663;p111"/>
          <p:cNvPicPr preferRelativeResize="0"/>
          <p:nvPr/>
        </p:nvPicPr>
        <p:blipFill>
          <a:blip r:embed="rId4">
            <a:alphaModFix/>
          </a:blip>
          <a:stretch>
            <a:fillRect/>
          </a:stretch>
        </p:blipFill>
        <p:spPr>
          <a:xfrm>
            <a:off x="1278750" y="2809925"/>
            <a:ext cx="5410200" cy="1590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112"/>
          <p:cNvPicPr preferRelativeResize="0"/>
          <p:nvPr/>
        </p:nvPicPr>
        <p:blipFill>
          <a:blip r:embed="rId3">
            <a:alphaModFix/>
          </a:blip>
          <a:stretch>
            <a:fillRect/>
          </a:stretch>
        </p:blipFill>
        <p:spPr>
          <a:xfrm>
            <a:off x="1739550" y="551750"/>
            <a:ext cx="5410200" cy="1600200"/>
          </a:xfrm>
          <a:prstGeom prst="rect">
            <a:avLst/>
          </a:prstGeom>
          <a:noFill/>
          <a:ln>
            <a:noFill/>
          </a:ln>
        </p:spPr>
      </p:pic>
      <p:pic>
        <p:nvPicPr>
          <p:cNvPr id="669" name="Google Shape;669;p112"/>
          <p:cNvPicPr preferRelativeResize="0"/>
          <p:nvPr/>
        </p:nvPicPr>
        <p:blipFill>
          <a:blip r:embed="rId4">
            <a:alphaModFix/>
          </a:blip>
          <a:stretch>
            <a:fillRect/>
          </a:stretch>
        </p:blipFill>
        <p:spPr>
          <a:xfrm>
            <a:off x="1744313" y="2529625"/>
            <a:ext cx="5400675" cy="1562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3"/>
          <p:cNvSpPr txBox="1">
            <a:spLocks noGrp="1"/>
          </p:cNvSpPr>
          <p:nvPr>
            <p:ph type="body" idx="1"/>
          </p:nvPr>
        </p:nvSpPr>
        <p:spPr>
          <a:xfrm>
            <a:off x="311700" y="241075"/>
            <a:ext cx="8520600" cy="47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latin typeface="Calibri"/>
                <a:ea typeface="Calibri"/>
                <a:cs typeface="Calibri"/>
                <a:sym typeface="Calibri"/>
              </a:rPr>
              <a:t>Toggling LED connected to P0.4 and switch connected to P0.14</a:t>
            </a:r>
            <a:endParaRPr b="1">
              <a:solidFill>
                <a:schemeClr val="dk1"/>
              </a:solidFill>
              <a:latin typeface="Calibri"/>
              <a:ea typeface="Calibri"/>
              <a:cs typeface="Calibri"/>
              <a:sym typeface="Calibri"/>
            </a:endParaRPr>
          </a:p>
        </p:txBody>
      </p:sp>
      <p:pic>
        <p:nvPicPr>
          <p:cNvPr id="675" name="Google Shape;675;p113"/>
          <p:cNvPicPr preferRelativeResize="0"/>
          <p:nvPr/>
        </p:nvPicPr>
        <p:blipFill>
          <a:blip r:embed="rId3">
            <a:alphaModFix/>
          </a:blip>
          <a:stretch>
            <a:fillRect/>
          </a:stretch>
        </p:blipFill>
        <p:spPr>
          <a:xfrm>
            <a:off x="404575" y="898300"/>
            <a:ext cx="6755375" cy="389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3"/>
          <p:cNvSpPr txBox="1">
            <a:spLocks noGrp="1"/>
          </p:cNvSpPr>
          <p:nvPr>
            <p:ph type="body" idx="1"/>
          </p:nvPr>
        </p:nvSpPr>
        <p:spPr>
          <a:xfrm>
            <a:off x="311700" y="139350"/>
            <a:ext cx="8520600" cy="4866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b="1">
                <a:solidFill>
                  <a:schemeClr val="dk1"/>
                </a:solidFill>
                <a:highlight>
                  <a:srgbClr val="FFFFFF"/>
                </a:highlight>
                <a:latin typeface="Calibri"/>
                <a:ea typeface="Calibri"/>
                <a:cs typeface="Calibri"/>
                <a:sym typeface="Calibri"/>
              </a:rPr>
              <a:t> PROCESSOR &amp; ASICs:</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This component processes the data to measure the output and store it to the memory.</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 b="1">
                <a:solidFill>
                  <a:srgbClr val="222222"/>
                </a:solidFill>
                <a:highlight>
                  <a:srgbClr val="FFFFFF"/>
                </a:highlight>
                <a:latin typeface="Calibri"/>
                <a:ea typeface="Calibri"/>
                <a:cs typeface="Calibri"/>
                <a:sym typeface="Calibri"/>
              </a:rPr>
              <a:t> </a:t>
            </a:r>
            <a:r>
              <a:rPr lang="en" sz="2000" b="1">
                <a:solidFill>
                  <a:schemeClr val="dk1"/>
                </a:solidFill>
                <a:highlight>
                  <a:srgbClr val="FFFFFF"/>
                </a:highlight>
                <a:latin typeface="Calibri"/>
                <a:ea typeface="Calibri"/>
                <a:cs typeface="Calibri"/>
                <a:sym typeface="Calibri"/>
              </a:rPr>
              <a:t>D-A CONVERTER:</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D-A converter (A digital-to-analog converter) helps you to convert the digital data fed by the processor to analog data.</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 sz="2000" b="1">
                <a:solidFill>
                  <a:schemeClr val="dk1"/>
                </a:solidFill>
                <a:highlight>
                  <a:srgbClr val="FFFFFF"/>
                </a:highlight>
                <a:latin typeface="Calibri"/>
                <a:ea typeface="Calibri"/>
                <a:cs typeface="Calibri"/>
                <a:sym typeface="Calibri"/>
              </a:rPr>
              <a:t>ACTUATOR:</a:t>
            </a:r>
            <a:endParaRPr sz="2000" b="1">
              <a:solidFill>
                <a:schemeClr val="dk1"/>
              </a:solidFill>
              <a:highlight>
                <a:srgbClr val="FFFFFF"/>
              </a:highlight>
              <a:latin typeface="Calibri"/>
              <a:ea typeface="Calibri"/>
              <a:cs typeface="Calibri"/>
              <a:sym typeface="Calibri"/>
            </a:endParaRPr>
          </a:p>
          <a:p>
            <a:pPr marL="457200" lvl="0" indent="-342900" algn="l" rtl="0">
              <a:lnSpc>
                <a:spcPct val="115000"/>
              </a:lnSpc>
              <a:spcBef>
                <a:spcPts val="700"/>
              </a:spcBef>
              <a:spcAft>
                <a:spcPts val="0"/>
              </a:spcAft>
              <a:buClr>
                <a:srgbClr val="222222"/>
              </a:buClr>
              <a:buSzPts val="1800"/>
              <a:buFont typeface="Calibri"/>
              <a:buChar char="●"/>
            </a:pPr>
            <a:r>
              <a:rPr lang="en">
                <a:solidFill>
                  <a:srgbClr val="222222"/>
                </a:solidFill>
                <a:highlight>
                  <a:srgbClr val="FFFFFF"/>
                </a:highlight>
                <a:latin typeface="Calibri"/>
                <a:ea typeface="Calibri"/>
                <a:cs typeface="Calibri"/>
                <a:sym typeface="Calibri"/>
              </a:rPr>
              <a:t>An actuator allows you to compare the output given by the D-A converter to the actual output stored in it and stores the approved output in the memory.</a:t>
            </a:r>
            <a:endParaRPr>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1200"/>
              </a:spcAft>
              <a:buNone/>
            </a:pPr>
            <a:endParaRPr>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4"/>
          <p:cNvSpPr txBox="1">
            <a:spLocks noGrp="1"/>
          </p:cNvSpPr>
          <p:nvPr>
            <p:ph type="title"/>
          </p:nvPr>
        </p:nvSpPr>
        <p:spPr>
          <a:xfrm>
            <a:off x="256175" y="2989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2666"/>
              <a:t> </a:t>
            </a:r>
            <a:r>
              <a:rPr lang="en" sz="2444" b="1">
                <a:latin typeface="Calibri"/>
                <a:ea typeface="Calibri"/>
                <a:cs typeface="Calibri"/>
                <a:sym typeface="Calibri"/>
              </a:rPr>
              <a:t>Simulator output</a:t>
            </a:r>
            <a:r>
              <a:rPr lang="en" sz="2666"/>
              <a:t>:</a:t>
            </a:r>
            <a:endParaRPr sz="2666"/>
          </a:p>
        </p:txBody>
      </p:sp>
      <p:pic>
        <p:nvPicPr>
          <p:cNvPr id="681" name="Google Shape;681;p114"/>
          <p:cNvPicPr preferRelativeResize="0"/>
          <p:nvPr/>
        </p:nvPicPr>
        <p:blipFill>
          <a:blip r:embed="rId3">
            <a:alphaModFix/>
          </a:blip>
          <a:stretch>
            <a:fillRect/>
          </a:stretch>
        </p:blipFill>
        <p:spPr>
          <a:xfrm>
            <a:off x="1539100" y="1121025"/>
            <a:ext cx="5410200" cy="1600200"/>
          </a:xfrm>
          <a:prstGeom prst="rect">
            <a:avLst/>
          </a:prstGeom>
          <a:noFill/>
          <a:ln>
            <a:noFill/>
          </a:ln>
        </p:spPr>
      </p:pic>
      <p:pic>
        <p:nvPicPr>
          <p:cNvPr id="682" name="Google Shape;682;p114"/>
          <p:cNvPicPr preferRelativeResize="0"/>
          <p:nvPr/>
        </p:nvPicPr>
        <p:blipFill>
          <a:blip r:embed="rId4">
            <a:alphaModFix/>
          </a:blip>
          <a:stretch>
            <a:fillRect/>
          </a:stretch>
        </p:blipFill>
        <p:spPr>
          <a:xfrm>
            <a:off x="1534338" y="2873625"/>
            <a:ext cx="5419725" cy="16002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15"/>
          <p:cNvSpPr txBox="1">
            <a:spLocks noGrp="1"/>
          </p:cNvSpPr>
          <p:nvPr>
            <p:ph type="body" idx="1"/>
          </p:nvPr>
        </p:nvSpPr>
        <p:spPr>
          <a:xfrm>
            <a:off x="223175" y="250950"/>
            <a:ext cx="8520600" cy="47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latin typeface="Calibri"/>
                <a:ea typeface="Calibri"/>
                <a:cs typeface="Calibri"/>
                <a:sym typeface="Calibri"/>
              </a:rPr>
              <a:t>Print message on 16x2 LCD</a:t>
            </a:r>
            <a:endParaRPr b="1">
              <a:solidFill>
                <a:schemeClr val="dk1"/>
              </a:solidFill>
              <a:latin typeface="Calibri"/>
              <a:ea typeface="Calibri"/>
              <a:cs typeface="Calibri"/>
              <a:sym typeface="Calibri"/>
            </a:endParaRPr>
          </a:p>
        </p:txBody>
      </p:sp>
      <p:pic>
        <p:nvPicPr>
          <p:cNvPr id="688" name="Google Shape;688;p115"/>
          <p:cNvPicPr preferRelativeResize="0"/>
          <p:nvPr/>
        </p:nvPicPr>
        <p:blipFill>
          <a:blip r:embed="rId3">
            <a:alphaModFix/>
          </a:blip>
          <a:stretch>
            <a:fillRect/>
          </a:stretch>
        </p:blipFill>
        <p:spPr>
          <a:xfrm>
            <a:off x="152400" y="875550"/>
            <a:ext cx="6600825" cy="38957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693" name="Google Shape;693;p116"/>
          <p:cNvPicPr preferRelativeResize="0"/>
          <p:nvPr/>
        </p:nvPicPr>
        <p:blipFill>
          <a:blip r:embed="rId3">
            <a:alphaModFix/>
          </a:blip>
          <a:stretch>
            <a:fillRect/>
          </a:stretch>
        </p:blipFill>
        <p:spPr>
          <a:xfrm>
            <a:off x="286700" y="370350"/>
            <a:ext cx="6553974" cy="3737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117"/>
          <p:cNvPicPr preferRelativeResize="0"/>
          <p:nvPr/>
        </p:nvPicPr>
        <p:blipFill>
          <a:blip r:embed="rId3">
            <a:alphaModFix/>
          </a:blip>
          <a:stretch>
            <a:fillRect/>
          </a:stretch>
        </p:blipFill>
        <p:spPr>
          <a:xfrm>
            <a:off x="142550" y="250750"/>
            <a:ext cx="6770350" cy="35052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00" b="1">
                <a:latin typeface="Calibri"/>
                <a:ea typeface="Calibri"/>
                <a:cs typeface="Calibri"/>
                <a:sym typeface="Calibri"/>
              </a:rPr>
              <a:t>      Simulation output</a:t>
            </a:r>
            <a:endParaRPr sz="2500" b="1">
              <a:latin typeface="Calibri"/>
              <a:ea typeface="Calibri"/>
              <a:cs typeface="Calibri"/>
              <a:sym typeface="Calibri"/>
            </a:endParaRPr>
          </a:p>
        </p:txBody>
      </p:sp>
      <p:pic>
        <p:nvPicPr>
          <p:cNvPr id="704" name="Google Shape;704;p118"/>
          <p:cNvPicPr preferRelativeResize="0"/>
          <p:nvPr/>
        </p:nvPicPr>
        <p:blipFill>
          <a:blip r:embed="rId3">
            <a:alphaModFix/>
          </a:blip>
          <a:stretch>
            <a:fillRect/>
          </a:stretch>
        </p:blipFill>
        <p:spPr>
          <a:xfrm>
            <a:off x="2280800" y="1539250"/>
            <a:ext cx="4519250" cy="2454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9"/>
          <p:cNvSpPr txBox="1">
            <a:spLocks noGrp="1"/>
          </p:cNvSpPr>
          <p:nvPr>
            <p:ph type="body" idx="1"/>
          </p:nvPr>
        </p:nvSpPr>
        <p:spPr>
          <a:xfrm>
            <a:off x="137100" y="250925"/>
            <a:ext cx="8520600" cy="491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latin typeface="Calibri"/>
                <a:ea typeface="Calibri"/>
                <a:cs typeface="Calibri"/>
                <a:sym typeface="Calibri"/>
              </a:rPr>
              <a:t>Implement left scrolling message on LCD</a:t>
            </a:r>
            <a:endParaRPr b="1">
              <a:solidFill>
                <a:schemeClr val="dk1"/>
              </a:solidFill>
              <a:latin typeface="Calibri"/>
              <a:ea typeface="Calibri"/>
              <a:cs typeface="Calibri"/>
              <a:sym typeface="Calibri"/>
            </a:endParaRPr>
          </a:p>
        </p:txBody>
      </p:sp>
      <p:pic>
        <p:nvPicPr>
          <p:cNvPr id="710" name="Google Shape;710;p119"/>
          <p:cNvPicPr preferRelativeResize="0"/>
          <p:nvPr/>
        </p:nvPicPr>
        <p:blipFill>
          <a:blip r:embed="rId3">
            <a:alphaModFix/>
          </a:blip>
          <a:stretch>
            <a:fillRect/>
          </a:stretch>
        </p:blipFill>
        <p:spPr>
          <a:xfrm>
            <a:off x="0" y="742625"/>
            <a:ext cx="5649200" cy="4032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120"/>
          <p:cNvPicPr preferRelativeResize="0"/>
          <p:nvPr/>
        </p:nvPicPr>
        <p:blipFill>
          <a:blip r:embed="rId3">
            <a:alphaModFix/>
          </a:blip>
          <a:stretch>
            <a:fillRect/>
          </a:stretch>
        </p:blipFill>
        <p:spPr>
          <a:xfrm>
            <a:off x="300125" y="161150"/>
            <a:ext cx="7448650" cy="46527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121"/>
          <p:cNvPicPr preferRelativeResize="0"/>
          <p:nvPr/>
        </p:nvPicPr>
        <p:blipFill>
          <a:blip r:embed="rId3">
            <a:alphaModFix/>
          </a:blip>
          <a:stretch>
            <a:fillRect/>
          </a:stretch>
        </p:blipFill>
        <p:spPr>
          <a:xfrm>
            <a:off x="181900" y="427750"/>
            <a:ext cx="5476875" cy="1866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00"/>
              <a:t>      </a:t>
            </a:r>
            <a:r>
              <a:rPr lang="en" sz="2200" b="1"/>
              <a:t>Simulation output</a:t>
            </a:r>
            <a:endParaRPr sz="2200" b="1"/>
          </a:p>
        </p:txBody>
      </p:sp>
      <p:pic>
        <p:nvPicPr>
          <p:cNvPr id="726" name="Google Shape;726;p122"/>
          <p:cNvPicPr preferRelativeResize="0"/>
          <p:nvPr/>
        </p:nvPicPr>
        <p:blipFill>
          <a:blip r:embed="rId3">
            <a:alphaModFix/>
          </a:blip>
          <a:stretch>
            <a:fillRect/>
          </a:stretch>
        </p:blipFill>
        <p:spPr>
          <a:xfrm>
            <a:off x="1612075" y="1229875"/>
            <a:ext cx="4331300" cy="1553850"/>
          </a:xfrm>
          <a:prstGeom prst="rect">
            <a:avLst/>
          </a:prstGeom>
          <a:noFill/>
          <a:ln>
            <a:noFill/>
          </a:ln>
        </p:spPr>
      </p:pic>
      <p:pic>
        <p:nvPicPr>
          <p:cNvPr id="727" name="Google Shape;727;p122"/>
          <p:cNvPicPr preferRelativeResize="0"/>
          <p:nvPr/>
        </p:nvPicPr>
        <p:blipFill>
          <a:blip r:embed="rId4">
            <a:alphaModFix/>
          </a:blip>
          <a:stretch>
            <a:fillRect/>
          </a:stretch>
        </p:blipFill>
        <p:spPr>
          <a:xfrm>
            <a:off x="1612075" y="2897450"/>
            <a:ext cx="4331301" cy="1553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3"/>
          <p:cNvSpPr txBox="1"/>
          <p:nvPr/>
        </p:nvSpPr>
        <p:spPr>
          <a:xfrm>
            <a:off x="2591900" y="1904550"/>
            <a:ext cx="60165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b="1">
                <a:latin typeface="Roboto"/>
                <a:ea typeface="Roboto"/>
                <a:cs typeface="Roboto"/>
                <a:sym typeface="Roboto"/>
              </a:rPr>
              <a:t>THANK YOU</a:t>
            </a:r>
            <a:endParaRPr sz="5200"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99</Slides>
  <Notes>99</Notes>
  <HiddenSlides>0</HiddenSlides>
  <ScaleCrop>false</ScaleCrop>
  <HeadingPairs>
    <vt:vector size="4" baseType="variant">
      <vt:variant>
        <vt:lpstr>Theme</vt:lpstr>
      </vt:variant>
      <vt:variant>
        <vt:i4>2</vt:i4>
      </vt:variant>
      <vt:variant>
        <vt:lpstr>Slide Titles</vt:lpstr>
      </vt:variant>
      <vt:variant>
        <vt:i4>99</vt:i4>
      </vt:variant>
    </vt:vector>
  </HeadingPairs>
  <TitlesOfParts>
    <vt:vector size="101" baseType="lpstr">
      <vt:lpstr>Geometric</vt:lpstr>
      <vt:lpstr>Blue &amp; Gold</vt:lpstr>
      <vt:lpstr>   EMBEDDED SYSTEM AND ARM</vt:lpstr>
      <vt:lpstr>PowerPoint Presentation</vt:lpstr>
      <vt:lpstr>Contents:</vt:lpstr>
      <vt:lpstr>Continued..</vt:lpstr>
      <vt:lpstr>What is an Embedded system?  </vt:lpstr>
      <vt:lpstr> Examples of embedded systems </vt:lpstr>
      <vt:lpstr>Architecture of the Embedded System </vt:lpstr>
      <vt:lpstr>PowerPoint Presentation</vt:lpstr>
      <vt:lpstr>PowerPoint Presentation</vt:lpstr>
      <vt:lpstr>                       Types of Embedded System </vt:lpstr>
      <vt:lpstr>Based on performance and functional requirements:</vt:lpstr>
      <vt:lpstr>PowerPoint Presentation</vt:lpstr>
      <vt:lpstr>PowerPoint Presentation</vt:lpstr>
      <vt:lpstr>PowerPoint Presentation</vt:lpstr>
      <vt:lpstr>Characteristics of an embedded system</vt:lpstr>
      <vt:lpstr>Applications of Embedded Systems  </vt:lpstr>
      <vt:lpstr>Advantages of Embedded System  </vt:lpstr>
      <vt:lpstr>Disadvantages of Embedded System</vt:lpstr>
      <vt:lpstr>Processor</vt:lpstr>
      <vt:lpstr>MICROPROCESSOR:</vt:lpstr>
      <vt:lpstr>Block diagram of Microprocessor :</vt:lpstr>
      <vt:lpstr>MICROCONTROLLERS:</vt:lpstr>
      <vt:lpstr>PowerPoint Presentation</vt:lpstr>
      <vt:lpstr>PowerPoint Presentation</vt:lpstr>
      <vt:lpstr>PowerPoint Presentation</vt:lpstr>
      <vt:lpstr>Difference between RISC and CISC architecture as follows:</vt:lpstr>
      <vt:lpstr>Pipeline</vt:lpstr>
      <vt:lpstr>PowerPoint Presentation</vt:lpstr>
      <vt:lpstr>PowerPoint Presentation</vt:lpstr>
      <vt:lpstr>Advantages of Pipeline</vt:lpstr>
      <vt:lpstr>Disadvantages of pipeline</vt:lpstr>
      <vt:lpstr>PowerPoint Presentation</vt:lpstr>
      <vt:lpstr>ARM </vt:lpstr>
      <vt:lpstr>PowerPoint Presentation</vt:lpstr>
      <vt:lpstr>PowerPoint Presentation</vt:lpstr>
      <vt:lpstr>PowerPoint Presentation</vt:lpstr>
      <vt:lpstr>FEATURES OF ARM PROCESSOR</vt:lpstr>
      <vt:lpstr>                                          ARM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ARM</vt:lpstr>
      <vt:lpstr>PowerPoint Presentation</vt:lpstr>
      <vt:lpstr>ARM7 Based LPC2148 Microcontroller</vt:lpstr>
      <vt:lpstr>FEATURES OF LPC2148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LPC2148</vt:lpstr>
      <vt:lpstr>Kernel</vt:lpstr>
      <vt:lpstr>Kernel mode vs. user mode</vt:lpstr>
      <vt:lpstr>Types Of Kernel</vt:lpstr>
      <vt:lpstr>Difference between Operating System and Kernel</vt:lpstr>
      <vt:lpstr>ARM Processors in Automotive</vt:lpstr>
      <vt:lpstr>PowerPoint Presentation</vt:lpstr>
      <vt:lpstr>PowerPoint Presentation</vt:lpstr>
      <vt:lpstr>PowerPoint Presentation</vt:lpstr>
      <vt:lpstr>PowerPoint Presentation</vt:lpstr>
      <vt:lpstr>PowerPoint Presentation</vt:lpstr>
      <vt:lpstr>PowerPoint Presentation</vt:lpstr>
      <vt:lpstr>                        SAMPLE PROGRAMS                                        By                                                                                         M.Bhargav Rohit</vt:lpstr>
      <vt:lpstr>Toggling the LED connected to port  PO.4</vt:lpstr>
      <vt:lpstr>PowerPoint Presentation</vt:lpstr>
      <vt:lpstr>PowerPoint Presentation</vt:lpstr>
      <vt:lpstr>PowerPoint Presentation</vt:lpstr>
      <vt:lpstr>PowerPoint Presentation</vt:lpstr>
      <vt:lpstr>       Simulator Output:</vt:lpstr>
      <vt:lpstr>PowerPoint Presentation</vt:lpstr>
      <vt:lpstr>     Simulator Output:</vt:lpstr>
      <vt:lpstr>    Toggle LED using multiple switch</vt:lpstr>
      <vt:lpstr>PowerPoint Presentation</vt:lpstr>
      <vt:lpstr>        Simulator Output: </vt:lpstr>
      <vt:lpstr>PowerPoint Presentation</vt:lpstr>
      <vt:lpstr>PowerPoint Presentation</vt:lpstr>
      <vt:lpstr>       Simulator output:</vt:lpstr>
      <vt:lpstr>PowerPoint Presentation</vt:lpstr>
      <vt:lpstr>PowerPoint Presentation</vt:lpstr>
      <vt:lpstr>PowerPoint Presentation</vt:lpstr>
      <vt:lpstr>      Simulation output</vt:lpstr>
      <vt:lpstr>PowerPoint Presentation</vt:lpstr>
      <vt:lpstr>PowerPoint Presentation</vt:lpstr>
      <vt:lpstr>PowerPoint Presentation</vt:lpstr>
      <vt:lpstr>      Simulation 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EMBEDDED SYSTEM AND ARM</dc:title>
  <cp:lastModifiedBy>sanketh HM</cp:lastModifiedBy>
  <cp:revision>1</cp:revision>
  <dcterms:modified xsi:type="dcterms:W3CDTF">2022-12-04T14:41:08Z</dcterms:modified>
</cp:coreProperties>
</file>